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5" r:id="rId2"/>
    <p:sldId id="322" r:id="rId3"/>
    <p:sldId id="298" r:id="rId4"/>
    <p:sldId id="296" r:id="rId5"/>
    <p:sldId id="323" r:id="rId6"/>
    <p:sldId id="299" r:id="rId7"/>
    <p:sldId id="300" r:id="rId8"/>
    <p:sldId id="324" r:id="rId9"/>
    <p:sldId id="325" r:id="rId10"/>
    <p:sldId id="326" r:id="rId11"/>
    <p:sldId id="327" r:id="rId12"/>
    <p:sldId id="328" r:id="rId13"/>
    <p:sldId id="301" r:id="rId14"/>
    <p:sldId id="330" r:id="rId15"/>
    <p:sldId id="320" r:id="rId16"/>
  </p:sldIdLst>
  <p:sldSz cx="9144000" cy="6858000" type="screen4x3"/>
  <p:notesSz cx="666273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07" d="100"/>
          <a:sy n="107"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08" y="-102"/>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4"/>
            <a:ext cx="2887913" cy="495612"/>
          </a:xfrm>
          <a:prstGeom prst="rect">
            <a:avLst/>
          </a:prstGeom>
        </p:spPr>
        <p:txBody>
          <a:bodyPr vert="horz" lIns="91440" tIns="45720" rIns="91440" bIns="45720" rtlCol="0"/>
          <a:lstStyle>
            <a:lvl1pPr algn="l">
              <a:defRPr sz="1200"/>
            </a:lvl1pPr>
          </a:lstStyle>
          <a:p>
            <a:r>
              <a:rPr lang="de-AT" smtClean="0"/>
              <a:t>Präsentation für ARA</a:t>
            </a:r>
            <a:endParaRPr lang="de-AT"/>
          </a:p>
        </p:txBody>
      </p:sp>
      <p:sp>
        <p:nvSpPr>
          <p:cNvPr id="3" name="Datumsplatzhalter 2"/>
          <p:cNvSpPr>
            <a:spLocks noGrp="1"/>
          </p:cNvSpPr>
          <p:nvPr>
            <p:ph type="dt" sz="quarter" idx="1"/>
          </p:nvPr>
        </p:nvSpPr>
        <p:spPr>
          <a:xfrm>
            <a:off x="3773273" y="4"/>
            <a:ext cx="2887913" cy="495612"/>
          </a:xfrm>
          <a:prstGeom prst="rect">
            <a:avLst/>
          </a:prstGeom>
        </p:spPr>
        <p:txBody>
          <a:bodyPr vert="horz" lIns="91440" tIns="45720" rIns="91440" bIns="45720" rtlCol="0"/>
          <a:lstStyle>
            <a:lvl1pPr algn="r">
              <a:defRPr sz="1200"/>
            </a:lvl1pPr>
          </a:lstStyle>
          <a:p>
            <a:r>
              <a:rPr lang="de-DE" smtClean="0"/>
              <a:t>20. August 2015</a:t>
            </a:r>
            <a:endParaRPr lang="de-AT"/>
          </a:p>
        </p:txBody>
      </p:sp>
      <p:sp>
        <p:nvSpPr>
          <p:cNvPr id="4" name="Fußzeilenplatzhalter 3"/>
          <p:cNvSpPr>
            <a:spLocks noGrp="1"/>
          </p:cNvSpPr>
          <p:nvPr>
            <p:ph type="ftr" sz="quarter" idx="2"/>
          </p:nvPr>
        </p:nvSpPr>
        <p:spPr>
          <a:xfrm>
            <a:off x="3" y="9427831"/>
            <a:ext cx="2887913" cy="497211"/>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3273" y="9427831"/>
            <a:ext cx="2887913" cy="497211"/>
          </a:xfrm>
          <a:prstGeom prst="rect">
            <a:avLst/>
          </a:prstGeom>
        </p:spPr>
        <p:txBody>
          <a:bodyPr vert="horz" lIns="91440" tIns="45720" rIns="91440" bIns="45720" rtlCol="0" anchor="b"/>
          <a:lstStyle>
            <a:lvl1pPr algn="r">
              <a:defRPr sz="1200"/>
            </a:lvl1pPr>
          </a:lstStyle>
          <a:p>
            <a:fld id="{959FC3CA-EAB5-4D89-81A9-4168F25A5E67}" type="slidenum">
              <a:rPr lang="de-AT" smtClean="0"/>
              <a:t>‹Nr.›</a:t>
            </a:fld>
            <a:endParaRPr lang="de-AT"/>
          </a:p>
        </p:txBody>
      </p:sp>
    </p:spTree>
    <p:extLst>
      <p:ext uri="{BB962C8B-B14F-4D97-AF65-F5344CB8AC3E}">
        <p14:creationId xmlns:p14="http://schemas.microsoft.com/office/powerpoint/2010/main" val="172172536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4"/>
            <a:ext cx="2887186" cy="496331"/>
          </a:xfrm>
          <a:prstGeom prst="rect">
            <a:avLst/>
          </a:prstGeom>
        </p:spPr>
        <p:txBody>
          <a:bodyPr vert="horz" lIns="91440" tIns="45720" rIns="91440" bIns="45720" rtlCol="0"/>
          <a:lstStyle>
            <a:lvl1pPr algn="l">
              <a:defRPr sz="1200"/>
            </a:lvl1pPr>
          </a:lstStyle>
          <a:p>
            <a:r>
              <a:rPr lang="de-AT" smtClean="0"/>
              <a:t>Präsentation für ARA</a:t>
            </a:r>
            <a:endParaRPr lang="de-AT"/>
          </a:p>
        </p:txBody>
      </p:sp>
      <p:sp>
        <p:nvSpPr>
          <p:cNvPr id="3" name="Datumsplatzhalter 2"/>
          <p:cNvSpPr>
            <a:spLocks noGrp="1"/>
          </p:cNvSpPr>
          <p:nvPr>
            <p:ph type="dt" idx="1"/>
          </p:nvPr>
        </p:nvSpPr>
        <p:spPr>
          <a:xfrm>
            <a:off x="3774014" y="4"/>
            <a:ext cx="2887186" cy="496331"/>
          </a:xfrm>
          <a:prstGeom prst="rect">
            <a:avLst/>
          </a:prstGeom>
        </p:spPr>
        <p:txBody>
          <a:bodyPr vert="horz" lIns="91440" tIns="45720" rIns="91440" bIns="45720" rtlCol="0"/>
          <a:lstStyle>
            <a:lvl1pPr algn="r">
              <a:defRPr sz="1200"/>
            </a:lvl1pPr>
          </a:lstStyle>
          <a:p>
            <a:r>
              <a:rPr lang="de-DE" smtClean="0"/>
              <a:t>20. August 2015</a:t>
            </a:r>
            <a:endParaRPr lang="de-AT"/>
          </a:p>
        </p:txBody>
      </p:sp>
      <p:sp>
        <p:nvSpPr>
          <p:cNvPr id="4" name="Folienbildplatzhalt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4" y="9428587"/>
            <a:ext cx="2887186" cy="49633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4014" y="9428587"/>
            <a:ext cx="2887186" cy="496331"/>
          </a:xfrm>
          <a:prstGeom prst="rect">
            <a:avLst/>
          </a:prstGeom>
        </p:spPr>
        <p:txBody>
          <a:bodyPr vert="horz" lIns="91440" tIns="45720" rIns="91440" bIns="45720" rtlCol="0" anchor="b"/>
          <a:lstStyle>
            <a:lvl1pPr algn="r">
              <a:defRPr sz="1200"/>
            </a:lvl1pPr>
          </a:lstStyle>
          <a:p>
            <a:fld id="{558D5213-9C2F-45C6-A5C0-12E2380FF906}" type="slidenum">
              <a:rPr lang="de-AT" smtClean="0"/>
              <a:t>‹Nr.›</a:t>
            </a:fld>
            <a:endParaRPr lang="de-AT"/>
          </a:p>
        </p:txBody>
      </p:sp>
    </p:spTree>
    <p:extLst>
      <p:ext uri="{BB962C8B-B14F-4D97-AF65-F5344CB8AC3E}">
        <p14:creationId xmlns:p14="http://schemas.microsoft.com/office/powerpoint/2010/main" val="383784707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Grp="1" noRot="1" noChangeAspect="1" noChangeArrowheads="1" noTextEdit="1"/>
          </p:cNvSpPr>
          <p:nvPr>
            <p:ph type="sldImg"/>
          </p:nvPr>
        </p:nvSpPr>
        <p:spPr>
          <a:xfrm>
            <a:off x="850900" y="744538"/>
            <a:ext cx="4960938" cy="3722687"/>
          </a:xfrm>
          <a:solidFill>
            <a:srgbClr val="FFFFFF"/>
          </a:solidFill>
          <a:ln/>
        </p:spPr>
      </p:sp>
      <p:sp>
        <p:nvSpPr>
          <p:cNvPr id="103427" name="Rectangle 2"/>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200" kern="1200" dirty="0">
              <a:solidFill>
                <a:schemeClr val="tx1"/>
              </a:solidFill>
              <a:effectLst/>
              <a:latin typeface="Gill Sans" charset="0"/>
              <a:ea typeface="ヒラギノ角ゴ Pro W3" charset="-128"/>
              <a:cs typeface="+mn-cs"/>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220962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Clr>
                <a:srgbClr val="000000"/>
              </a:buClr>
              <a:buFontTx/>
              <a:buNone/>
            </a:pPr>
            <a:r>
              <a:rPr lang="en-US" sz="1200" b="0" i="0" kern="1200" dirty="0" err="1" smtClean="0">
                <a:solidFill>
                  <a:schemeClr val="tx1"/>
                </a:solidFill>
                <a:effectLst/>
                <a:latin typeface="+mn-lt"/>
                <a:ea typeface="+mn-ea"/>
                <a:cs typeface="+mn-cs"/>
              </a:rPr>
              <a:t>Madhavi</a:t>
            </a:r>
            <a:r>
              <a:rPr lang="en-US" sz="1200" b="0" i="0" kern="1200" dirty="0" smtClean="0">
                <a:solidFill>
                  <a:schemeClr val="tx1"/>
                </a:solidFill>
                <a:effectLst/>
                <a:latin typeface="+mn-lt"/>
                <a:ea typeface="+mn-ea"/>
                <a:cs typeface="+mn-cs"/>
              </a:rPr>
              <a:t> lives in a rural village 6 km. from the nearest school. The only road to the school is a dirty track that winds its way around the fields. </a:t>
            </a:r>
            <a:r>
              <a:rPr lang="en-US" dirty="0" smtClean="0"/>
              <a:t/>
            </a:r>
            <a:br>
              <a:rPr lang="en-US" dirty="0" smtClean="0"/>
            </a:br>
            <a:r>
              <a:rPr lang="en-US" sz="1200" b="0" i="0" kern="1200" dirty="0" smtClean="0">
                <a:solidFill>
                  <a:schemeClr val="tx1"/>
                </a:solidFill>
                <a:effectLst/>
                <a:latin typeface="+mn-lt"/>
                <a:ea typeface="+mn-ea"/>
                <a:cs typeface="+mn-cs"/>
              </a:rPr>
              <a:t>During the monsoons the roads are inaccessible, even by the local jeep that makes the journey into town three times a day. On those days, </a:t>
            </a:r>
            <a:r>
              <a:rPr lang="en-US" sz="1200" b="0" i="0" kern="1200" dirty="0" err="1" smtClean="0">
                <a:solidFill>
                  <a:schemeClr val="tx1"/>
                </a:solidFill>
                <a:effectLst/>
                <a:latin typeface="+mn-lt"/>
                <a:ea typeface="+mn-ea"/>
                <a:cs typeface="+mn-cs"/>
              </a:rPr>
              <a:t>Madhavi</a:t>
            </a:r>
            <a:r>
              <a:rPr lang="en-US" sz="1200" b="0" i="0" kern="1200" dirty="0" smtClean="0">
                <a:solidFill>
                  <a:schemeClr val="tx1"/>
                </a:solidFill>
                <a:effectLst/>
                <a:latin typeface="+mn-lt"/>
                <a:ea typeface="+mn-ea"/>
                <a:cs typeface="+mn-cs"/>
              </a:rPr>
              <a:t> will stay at home. Sometimes, when the jeep is too full and there isn’t room even on the roof, she will walk the hour and a half journey. Other times, her father, a landless laborer, cannot afford the </a:t>
            </a:r>
            <a:r>
              <a:rPr lang="en-US" sz="1200" b="0" i="0" kern="1200" dirty="0" err="1" smtClean="0">
                <a:solidFill>
                  <a:schemeClr val="tx1"/>
                </a:solidFill>
                <a:effectLst/>
                <a:latin typeface="+mn-lt"/>
                <a:ea typeface="+mn-ea"/>
                <a:cs typeface="+mn-cs"/>
              </a:rPr>
              <a:t>Rs</a:t>
            </a:r>
            <a:r>
              <a:rPr lang="en-US" sz="1200" b="0" i="0" kern="1200" dirty="0" smtClean="0">
                <a:solidFill>
                  <a:schemeClr val="tx1"/>
                </a:solidFill>
                <a:effectLst/>
                <a:latin typeface="+mn-lt"/>
                <a:ea typeface="+mn-ea"/>
                <a:cs typeface="+mn-cs"/>
              </a:rPr>
              <a:t>. 2/- jeep fee. </a:t>
            </a:r>
            <a:r>
              <a:rPr lang="en-US" sz="1200" b="0" i="0" kern="1200" dirty="0" err="1" smtClean="0">
                <a:solidFill>
                  <a:schemeClr val="tx1"/>
                </a:solidFill>
                <a:effectLst/>
                <a:latin typeface="+mn-lt"/>
                <a:ea typeface="+mn-ea"/>
                <a:cs typeface="+mn-cs"/>
              </a:rPr>
              <a:t>Madhavi</a:t>
            </a:r>
            <a:r>
              <a:rPr lang="en-US" sz="1200" b="0" i="0" kern="1200" dirty="0" smtClean="0">
                <a:solidFill>
                  <a:schemeClr val="tx1"/>
                </a:solidFill>
                <a:effectLst/>
                <a:latin typeface="+mn-lt"/>
                <a:ea typeface="+mn-ea"/>
                <a:cs typeface="+mn-cs"/>
              </a:rPr>
              <a:t> is also expected do the majority of the housework. She has two older sisters and two younger brothers.</a:t>
            </a: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On 11 February,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 Salah </a:t>
            </a:r>
            <a:r>
              <a:rPr lang="en-US" sz="1200" b="0" i="0" kern="1200" dirty="0" err="1" smtClean="0">
                <a:solidFill>
                  <a:schemeClr val="tx1"/>
                </a:solidFill>
                <a:effectLst/>
                <a:latin typeface="+mn-lt"/>
                <a:ea typeface="+mn-ea"/>
                <a:cs typeface="+mn-cs"/>
              </a:rPr>
              <a:t>Hajjaj</a:t>
            </a:r>
            <a:r>
              <a:rPr lang="en-US" sz="1200" b="0" i="0" kern="1200" dirty="0" smtClean="0">
                <a:solidFill>
                  <a:schemeClr val="tx1"/>
                </a:solidFill>
                <a:effectLst/>
                <a:latin typeface="+mn-lt"/>
                <a:ea typeface="+mn-ea"/>
                <a:cs typeface="+mn-cs"/>
              </a:rPr>
              <a:t>, 9, stands with (left-right) a cousin and sister on the roof of what remains of their home, in the </a:t>
            </a:r>
            <a:r>
              <a:rPr lang="en-US" sz="1200" b="0" i="0" kern="1200" dirty="0" err="1" smtClean="0">
                <a:solidFill>
                  <a:schemeClr val="tx1"/>
                </a:solidFill>
                <a:effectLst/>
                <a:latin typeface="+mn-lt"/>
                <a:ea typeface="+mn-ea"/>
                <a:cs typeface="+mn-cs"/>
              </a:rPr>
              <a:t>Shejaiya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neighbourhood</a:t>
            </a:r>
            <a:r>
              <a:rPr lang="en-US" sz="1200" b="0" i="0" kern="1200" dirty="0" smtClean="0">
                <a:solidFill>
                  <a:schemeClr val="tx1"/>
                </a:solidFill>
                <a:effectLst/>
                <a:latin typeface="+mn-lt"/>
                <a:ea typeface="+mn-ea"/>
                <a:cs typeface="+mn-cs"/>
              </a:rPr>
              <a:t> of Gaza City. The house was partially destroyed in a blast that killed Salah’s father and uncle as they gathered belongings. The children and women in the family had already left the home to take shelter in a school. With an allowance from the United Nations, Salah’s family rented a flat for three months, but it was dirty, with sewage on the floor. “We chose to come back to our house,” says </a:t>
            </a:r>
            <a:r>
              <a:rPr lang="en-US" sz="1200" b="0" i="0" kern="1200" dirty="0" err="1" smtClean="0">
                <a:solidFill>
                  <a:schemeClr val="tx1"/>
                </a:solidFill>
                <a:effectLst/>
                <a:latin typeface="+mn-lt"/>
                <a:ea typeface="+mn-ea"/>
                <a:cs typeface="+mn-cs"/>
              </a:rPr>
              <a:t>Haniye</a:t>
            </a:r>
            <a:r>
              <a:rPr lang="en-US" sz="1200" b="0" i="0" kern="1200" dirty="0" smtClean="0">
                <a:solidFill>
                  <a:schemeClr val="tx1"/>
                </a:solidFill>
                <a:effectLst/>
                <a:latin typeface="+mn-lt"/>
                <a:ea typeface="+mn-ea"/>
                <a:cs typeface="+mn-cs"/>
              </a:rPr>
              <a:t>, Salah’s grandmother. “It is destroyed, but at least it’s clean; there is no sewage.” Seventeen people, including twelve children, live in the home, which does not have electricity, running water or natural gas. Bed sheets and pieces of plastic and metal that the family has hung in an attempt to replace missing walls do little to protect against sandy winds and freezing cold. The children wrap themselves in blankets at night. “When we get lucky, we find some pieces of wood in the ruins of other houses, and we make a small fire to try and keep warm,” says Salah’s mother, </a:t>
            </a:r>
            <a:r>
              <a:rPr lang="en-US" sz="1200" b="0" i="0" kern="1200" dirty="0" err="1" smtClean="0">
                <a:solidFill>
                  <a:schemeClr val="tx1"/>
                </a:solidFill>
                <a:effectLst/>
                <a:latin typeface="+mn-lt"/>
                <a:ea typeface="+mn-ea"/>
                <a:cs typeface="+mn-cs"/>
              </a:rPr>
              <a:t>Mouna</a:t>
            </a:r>
            <a:r>
              <a:rPr lang="en-US" sz="1200" b="0" i="0" kern="1200" dirty="0" smtClean="0">
                <a:solidFill>
                  <a:schemeClr val="tx1"/>
                </a:solidFill>
                <a:effectLst/>
                <a:latin typeface="+mn-lt"/>
                <a:ea typeface="+mn-ea"/>
                <a:cs typeface="+mn-cs"/>
              </a:rPr>
              <a:t>. She has six children, including Salah and a 40-day-old baby who was born after </a:t>
            </a:r>
            <a:r>
              <a:rPr lang="en-US" sz="1200" b="0" i="0" kern="1200" dirty="0" err="1" smtClean="0">
                <a:solidFill>
                  <a:schemeClr val="tx1"/>
                </a:solidFill>
                <a:effectLst/>
                <a:latin typeface="+mn-lt"/>
                <a:ea typeface="+mn-ea"/>
                <a:cs typeface="+mn-cs"/>
              </a:rPr>
              <a:t>Mouna’s</a:t>
            </a:r>
            <a:r>
              <a:rPr lang="en-US" sz="1200" b="0" i="0" kern="1200" dirty="0" smtClean="0">
                <a:solidFill>
                  <a:schemeClr val="tx1"/>
                </a:solidFill>
                <a:effectLst/>
                <a:latin typeface="+mn-lt"/>
                <a:ea typeface="+mn-ea"/>
                <a:cs typeface="+mn-cs"/>
              </a:rPr>
              <a:t> husband died. At night, she takes the baby to sleep at her parents’ home, leaving her other children with </a:t>
            </a:r>
            <a:r>
              <a:rPr lang="en-US" sz="1200" b="0" i="0" kern="1200" dirty="0" err="1" smtClean="0">
                <a:solidFill>
                  <a:schemeClr val="tx1"/>
                </a:solidFill>
                <a:effectLst/>
                <a:latin typeface="+mn-lt"/>
                <a:ea typeface="+mn-ea"/>
                <a:cs typeface="+mn-cs"/>
              </a:rPr>
              <a:t>Haniye</a:t>
            </a:r>
            <a:r>
              <a:rPr lang="en-US" sz="1200" b="0" i="0" kern="1200" dirty="0" smtClean="0">
                <a:solidFill>
                  <a:schemeClr val="tx1"/>
                </a:solidFill>
                <a:effectLst/>
                <a:latin typeface="+mn-lt"/>
                <a:ea typeface="+mn-ea"/>
                <a:cs typeface="+mn-cs"/>
              </a:rPr>
              <a:t>, her mother-in-law. Salah still suffers from profound distress; he remains in denial over the loss of his father, and his learning achievements have declined. He receives psychosocial support from a counsellor working for The Palestinian Center for Democracy and Conflict Resolution, a UNICEF partner.</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206972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Six year old </a:t>
            </a:r>
            <a:r>
              <a:rPr lang="en-US" sz="1200" b="0" i="0" kern="1200" dirty="0" err="1" smtClean="0">
                <a:solidFill>
                  <a:schemeClr val="tx1"/>
                </a:solidFill>
                <a:effectLst/>
                <a:latin typeface="+mn-lt"/>
                <a:ea typeface="+mn-ea"/>
                <a:cs typeface="+mn-cs"/>
              </a:rPr>
              <a:t>Chamroeun</a:t>
            </a:r>
            <a:r>
              <a:rPr lang="en-US" sz="1200" b="0" i="0" kern="1200" dirty="0" smtClean="0">
                <a:solidFill>
                  <a:schemeClr val="tx1"/>
                </a:solidFill>
                <a:effectLst/>
                <a:latin typeface="+mn-lt"/>
                <a:ea typeface="+mn-ea"/>
                <a:cs typeface="+mn-cs"/>
              </a:rPr>
              <a:t> helps his mum, </a:t>
            </a:r>
            <a:r>
              <a:rPr lang="en-US" sz="1200" b="0" i="0" kern="1200" dirty="0" err="1" smtClean="0">
                <a:solidFill>
                  <a:schemeClr val="tx1"/>
                </a:solidFill>
                <a:effectLst/>
                <a:latin typeface="+mn-lt"/>
                <a:ea typeface="+mn-ea"/>
                <a:cs typeface="+mn-cs"/>
              </a:rPr>
              <a:t>Sareth</a:t>
            </a:r>
            <a:r>
              <a:rPr lang="en-US" sz="1200" b="0" i="0" kern="1200" dirty="0" smtClean="0">
                <a:solidFill>
                  <a:schemeClr val="tx1"/>
                </a:solidFill>
                <a:effectLst/>
                <a:latin typeface="+mn-lt"/>
                <a:ea typeface="+mn-ea"/>
                <a:cs typeface="+mn-cs"/>
              </a:rPr>
              <a:t>, collect rubbish to sell, every day in Cambodia's capital, Phnom </a:t>
            </a:r>
            <a:r>
              <a:rPr lang="en-US" sz="1200" b="0" i="0" kern="1200" dirty="0" err="1" smtClean="0">
                <a:solidFill>
                  <a:schemeClr val="tx1"/>
                </a:solidFill>
                <a:effectLst/>
                <a:latin typeface="+mn-lt"/>
                <a:ea typeface="+mn-ea"/>
                <a:cs typeface="+mn-cs"/>
              </a:rPr>
              <a:t>Penh.Sareth</a:t>
            </a:r>
            <a:r>
              <a:rPr lang="en-US" sz="1200" b="0" i="0" kern="1200" dirty="0" smtClean="0">
                <a:solidFill>
                  <a:schemeClr val="tx1"/>
                </a:solidFill>
                <a:effectLst/>
                <a:latin typeface="+mn-lt"/>
                <a:ea typeface="+mn-ea"/>
                <a:cs typeface="+mn-cs"/>
              </a:rPr>
              <a:t> comes home at lunchtime, pulls a bundle of banknotes from her top pocket and starts counting. They add up to the equivalent of around 60 pence. She’s been out all morning collecting old cans and plastic bottles from the streets to sell in order to buy food for her family. In October last year, </a:t>
            </a:r>
            <a:r>
              <a:rPr lang="en-US" sz="1200" b="0" i="0" kern="1200" dirty="0" err="1" smtClean="0">
                <a:solidFill>
                  <a:schemeClr val="tx1"/>
                </a:solidFill>
                <a:effectLst/>
                <a:latin typeface="+mn-lt"/>
                <a:ea typeface="+mn-ea"/>
                <a:cs typeface="+mn-cs"/>
              </a:rPr>
              <a:t>Sareth’s</a:t>
            </a:r>
            <a:r>
              <a:rPr lang="en-US" sz="1200" b="0" i="0" kern="1200" dirty="0" smtClean="0">
                <a:solidFill>
                  <a:schemeClr val="tx1"/>
                </a:solidFill>
                <a:effectLst/>
                <a:latin typeface="+mn-lt"/>
                <a:ea typeface="+mn-ea"/>
                <a:cs typeface="+mn-cs"/>
              </a:rPr>
              <a:t> six month old only daughter died after becoming sick with </a:t>
            </a:r>
            <a:r>
              <a:rPr lang="en-US" sz="1200" b="0" i="0" kern="1200" dirty="0" err="1" smtClean="0">
                <a:solidFill>
                  <a:schemeClr val="tx1"/>
                </a:solidFill>
                <a:effectLst/>
                <a:latin typeface="+mn-lt"/>
                <a:ea typeface="+mn-ea"/>
                <a:cs typeface="+mn-cs"/>
              </a:rPr>
              <a:t>diarrhoea</a:t>
            </a:r>
            <a:r>
              <a:rPr lang="en-US" sz="1200" b="0" i="0" kern="1200" dirty="0" smtClean="0">
                <a:solidFill>
                  <a:schemeClr val="tx1"/>
                </a:solidFill>
                <a:effectLst/>
                <a:latin typeface="+mn-lt"/>
                <a:ea typeface="+mn-ea"/>
                <a:cs typeface="+mn-cs"/>
              </a:rPr>
              <a:t>. “I breastfed her in the morning, around 6 or 7 o’clock,” she says as tears fill her eyes, “and then I went out to collect rubbish. At the time there was flooding and sewage up to here,” she recalls, pointing to a waist height wooden slab, a makeshift ‘bed’ where her daughter lay when she was sick. She holds her hands tightly together. “We took her to the hospital but they couldn’t help and she died. I feel so sad about it.” </a:t>
            </a:r>
            <a:r>
              <a:rPr lang="en-US" sz="1200" b="0" i="0" kern="1200" dirty="0" err="1" smtClean="0">
                <a:solidFill>
                  <a:schemeClr val="tx1"/>
                </a:solidFill>
                <a:effectLst/>
                <a:latin typeface="+mn-lt"/>
                <a:ea typeface="+mn-ea"/>
                <a:cs typeface="+mn-cs"/>
              </a:rPr>
              <a:t>Sareth</a:t>
            </a:r>
            <a:r>
              <a:rPr lang="en-US" sz="1200" b="0" i="0" kern="1200" dirty="0" smtClean="0">
                <a:solidFill>
                  <a:schemeClr val="tx1"/>
                </a:solidFill>
                <a:effectLst/>
                <a:latin typeface="+mn-lt"/>
                <a:ea typeface="+mn-ea"/>
                <a:cs typeface="+mn-cs"/>
              </a:rPr>
              <a:t>, 42, lives with her husband and three sons in an urban poor community just a stone’s throw from the main streets of Phnom Penh. They rent their home for £30 a month; a one room corrugated shelter, running alongside the polluted river. The overcrowded area, strewn with rubbish and defecation, is home to more than 2,700 people and it’s one of approximately 500 urban poor communities in the capital of Cambodia. There’s little space for children to play, and limited access to safe water, sanitation and </a:t>
            </a:r>
            <a:r>
              <a:rPr lang="en-US" sz="1200" b="0" i="0" kern="1200" dirty="0" err="1" smtClean="0">
                <a:solidFill>
                  <a:schemeClr val="tx1"/>
                </a:solidFill>
                <a:effectLst/>
                <a:latin typeface="+mn-lt"/>
                <a:ea typeface="+mn-ea"/>
                <a:cs typeface="+mn-cs"/>
              </a:rPr>
              <a:t>healthcare.Sareth’s</a:t>
            </a:r>
            <a:r>
              <a:rPr lang="en-US" sz="1200" b="0" i="0" kern="1200" dirty="0" smtClean="0">
                <a:solidFill>
                  <a:schemeClr val="tx1"/>
                </a:solidFill>
                <a:effectLst/>
                <a:latin typeface="+mn-lt"/>
                <a:ea typeface="+mn-ea"/>
                <a:cs typeface="+mn-cs"/>
              </a:rPr>
              <a:t> husband comes out of their home clutching a photo of his baby daughter and it’s clear she is still at the front of all their minds. “I tried to protect her from diseases but it was hard,” </a:t>
            </a:r>
            <a:r>
              <a:rPr lang="en-US" sz="1200" b="0" i="0" kern="1200" dirty="0" err="1" smtClean="0">
                <a:solidFill>
                  <a:schemeClr val="tx1"/>
                </a:solidFill>
                <a:effectLst/>
                <a:latin typeface="+mn-lt"/>
                <a:ea typeface="+mn-ea"/>
                <a:cs typeface="+mn-cs"/>
              </a:rPr>
              <a:t>Sareth</a:t>
            </a:r>
            <a:r>
              <a:rPr lang="en-US" sz="1200" b="0" i="0" kern="1200" dirty="0" smtClean="0">
                <a:solidFill>
                  <a:schemeClr val="tx1"/>
                </a:solidFill>
                <a:effectLst/>
                <a:latin typeface="+mn-lt"/>
                <a:ea typeface="+mn-ea"/>
                <a:cs typeface="+mn-cs"/>
              </a:rPr>
              <a:t> continues. “I don’t understand how other children were fine, but not mine. Now I know the dangers of </a:t>
            </a:r>
            <a:r>
              <a:rPr lang="en-US" sz="1200" b="0" i="0" kern="1200" dirty="0" err="1" smtClean="0">
                <a:solidFill>
                  <a:schemeClr val="tx1"/>
                </a:solidFill>
                <a:effectLst/>
                <a:latin typeface="+mn-lt"/>
                <a:ea typeface="+mn-ea"/>
                <a:cs typeface="+mn-cs"/>
              </a:rPr>
              <a:t>diarrhoea</a:t>
            </a:r>
            <a:r>
              <a:rPr lang="en-US" sz="1200" b="0" i="0" kern="1200" dirty="0" smtClean="0">
                <a:solidFill>
                  <a:schemeClr val="tx1"/>
                </a:solidFill>
                <a:effectLst/>
                <a:latin typeface="+mn-lt"/>
                <a:ea typeface="+mn-ea"/>
                <a:cs typeface="+mn-cs"/>
              </a:rPr>
              <a:t> but I worry about it.” Around 50 children under the age of five die every day in Cambodia from diseases that can be easily prevented and treated, such as </a:t>
            </a:r>
            <a:r>
              <a:rPr lang="en-US" sz="1200" b="0" i="0" kern="1200" dirty="0" err="1" smtClean="0">
                <a:solidFill>
                  <a:schemeClr val="tx1"/>
                </a:solidFill>
                <a:effectLst/>
                <a:latin typeface="+mn-lt"/>
                <a:ea typeface="+mn-ea"/>
                <a:cs typeface="+mn-cs"/>
              </a:rPr>
              <a:t>diarrhoea</a:t>
            </a:r>
            <a:r>
              <a:rPr lang="en-US" sz="1200" b="0" i="0" kern="1200" dirty="0" smtClean="0">
                <a:solidFill>
                  <a:schemeClr val="tx1"/>
                </a:solidFill>
                <a:effectLst/>
                <a:latin typeface="+mn-lt"/>
                <a:ea typeface="+mn-ea"/>
                <a:cs typeface="+mn-cs"/>
              </a:rPr>
              <a:t> and pneumonia. UNICEF and its partners are working around the clock to provide much needed support to vulnerable children like those living in Phnom Penh’s urban poor </a:t>
            </a:r>
            <a:r>
              <a:rPr lang="en-US" sz="1200" b="0" i="0" kern="1200" dirty="0" err="1" smtClean="0">
                <a:solidFill>
                  <a:schemeClr val="tx1"/>
                </a:solidFill>
                <a:effectLst/>
                <a:latin typeface="+mn-lt"/>
                <a:ea typeface="+mn-ea"/>
                <a:cs typeface="+mn-cs"/>
              </a:rPr>
              <a:t>communities.Sareth’s</a:t>
            </a:r>
            <a:r>
              <a:rPr lang="en-US" sz="1200" b="0" i="0" kern="1200" dirty="0" smtClean="0">
                <a:solidFill>
                  <a:schemeClr val="tx1"/>
                </a:solidFill>
                <a:effectLst/>
                <a:latin typeface="+mn-lt"/>
                <a:ea typeface="+mn-ea"/>
                <a:cs typeface="+mn-cs"/>
              </a:rPr>
              <a:t> priority now is to look after her three boys. “It’s hard to advise them about life,” she says as she pulls her youngest, </a:t>
            </a:r>
            <a:r>
              <a:rPr lang="en-US" sz="1200" b="0" i="0" kern="1200" dirty="0" err="1" smtClean="0">
                <a:solidFill>
                  <a:schemeClr val="tx1"/>
                </a:solidFill>
                <a:effectLst/>
                <a:latin typeface="+mn-lt"/>
                <a:ea typeface="+mn-ea"/>
                <a:cs typeface="+mn-cs"/>
              </a:rPr>
              <a:t>Chamroeun</a:t>
            </a:r>
            <a:r>
              <a:rPr lang="en-US" sz="1200" b="0" i="0" kern="1200" dirty="0" smtClean="0">
                <a:solidFill>
                  <a:schemeClr val="tx1"/>
                </a:solidFill>
                <a:effectLst/>
                <a:latin typeface="+mn-lt"/>
                <a:ea typeface="+mn-ea"/>
                <a:cs typeface="+mn-cs"/>
              </a:rPr>
              <a:t>, closer on her lap. At just six years old, </a:t>
            </a:r>
            <a:r>
              <a:rPr lang="en-US" sz="1200" b="0" i="0" kern="1200" dirty="0" err="1" smtClean="0">
                <a:solidFill>
                  <a:schemeClr val="tx1"/>
                </a:solidFill>
                <a:effectLst/>
                <a:latin typeface="+mn-lt"/>
                <a:ea typeface="+mn-ea"/>
                <a:cs typeface="+mn-cs"/>
              </a:rPr>
              <a:t>Chamroeun</a:t>
            </a:r>
            <a:r>
              <a:rPr lang="en-US" sz="1200" b="0" i="0" kern="1200" dirty="0" smtClean="0">
                <a:solidFill>
                  <a:schemeClr val="tx1"/>
                </a:solidFill>
                <a:effectLst/>
                <a:latin typeface="+mn-lt"/>
                <a:ea typeface="+mn-ea"/>
                <a:cs typeface="+mn-cs"/>
              </a:rPr>
              <a:t> accompanies his mum on most days to help her collect rubbish to sell. “I didn’t take him today because it was too hot. I was afraid he would get sick so he stayed at home.” “If I don’t have enough money after I’ve sold the cans and bottles, I buy each of them an egg,” she says, smiling. “That’s what we’re having today.”</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153126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Clr>
                <a:srgbClr val="000000"/>
              </a:buClr>
              <a:buFontTx/>
              <a:buNone/>
            </a:pPr>
            <a:r>
              <a:rPr lang="en-US" sz="1200" b="0" i="0" kern="1200" dirty="0" smtClean="0">
                <a:solidFill>
                  <a:schemeClr val="tx1"/>
                </a:solidFill>
                <a:effectLst/>
                <a:latin typeface="+mn-lt"/>
                <a:ea typeface="+mn-ea"/>
                <a:cs typeface="+mn-cs"/>
              </a:rPr>
              <a:t>On January 5 2016 in Lebanon, three Syrian refugee children playing in their informal settlement Al </a:t>
            </a:r>
            <a:r>
              <a:rPr lang="en-US" sz="1200" b="0" i="0" kern="1200" dirty="0" err="1" smtClean="0">
                <a:solidFill>
                  <a:schemeClr val="tx1"/>
                </a:solidFill>
                <a:effectLst/>
                <a:latin typeface="+mn-lt"/>
                <a:ea typeface="+mn-ea"/>
                <a:cs typeface="+mn-cs"/>
              </a:rPr>
              <a:t>Faida</a:t>
            </a:r>
            <a:r>
              <a:rPr lang="en-US" sz="1200" b="0" i="0" kern="1200" dirty="0" smtClean="0">
                <a:solidFill>
                  <a:schemeClr val="tx1"/>
                </a:solidFill>
                <a:effectLst/>
                <a:latin typeface="+mn-lt"/>
                <a:ea typeface="+mn-ea"/>
                <a:cs typeface="+mn-cs"/>
              </a:rPr>
              <a:t>, in the </a:t>
            </a:r>
            <a:r>
              <a:rPr lang="en-US" sz="1200" b="0" i="0" kern="1200" dirty="0" err="1" smtClean="0">
                <a:solidFill>
                  <a:schemeClr val="tx1"/>
                </a:solidFill>
                <a:effectLst/>
                <a:latin typeface="+mn-lt"/>
                <a:ea typeface="+mn-ea"/>
                <a:cs typeface="+mn-cs"/>
              </a:rPr>
              <a:t>Bekaa</a:t>
            </a:r>
            <a:r>
              <a:rPr lang="en-US" sz="1200" b="0" i="0" kern="1200" dirty="0" smtClean="0">
                <a:solidFill>
                  <a:schemeClr val="tx1"/>
                </a:solidFill>
                <a:effectLst/>
                <a:latin typeface="+mn-lt"/>
                <a:ea typeface="+mn-ea"/>
                <a:cs typeface="+mn-cs"/>
              </a:rPr>
              <a:t> Valley.</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 2015-2016, UNICEF Lebanon aims to provide assistance to 381,114 vulnerable Syrian and Palestinian refugee children, and socio-economically poor Lebanese children, living in areas exposed to winter conditions. The types of assistance includes unconditional one-time child cash for winter, winter clothes for children and fuel for heating in schools. Building on the experience of the 2014-2015 Winter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UNICEF is shifting from in-kind assistance to cash assistance. It is an empowering and dignified form of support to children and their families, with a positive effect on the local economy and with lower administrative costs.</a:t>
            </a:r>
            <a:endParaRPr lang="en-US" dirty="0" smtClean="0">
              <a:solidFill>
                <a:srgbClr val="000000"/>
              </a:solidFill>
              <a:latin typeface="Arial" pitchFamily="34" charset="0"/>
              <a:cs typeface="Arial" pitchFamily="34" charset="0"/>
              <a:sym typeface="Arial" pitchFamily="34" charset="0"/>
            </a:endParaRP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Clr>
                <a:srgbClr val="000000"/>
              </a:buClr>
              <a:buFontTx/>
              <a:buNone/>
            </a:pPr>
            <a:r>
              <a:rPr lang="en-US" dirty="0" smtClean="0">
                <a:solidFill>
                  <a:srgbClr val="000000"/>
                </a:solidFill>
                <a:latin typeface="Arial" pitchFamily="34" charset="0"/>
                <a:cs typeface="Arial" pitchFamily="34" charset="0"/>
                <a:sym typeface="Arial" pitchFamily="34" charset="0"/>
              </a:rPr>
              <a:t>On 16 January 2016, Janna, 8, from Baghdad, sits in a classroom with her new UNICEF school bag after a school supply distribution for children from five schools in Baghdad's Al-</a:t>
            </a:r>
            <a:r>
              <a:rPr lang="en-US" dirty="0" err="1" smtClean="0">
                <a:solidFill>
                  <a:srgbClr val="000000"/>
                </a:solidFill>
                <a:latin typeface="Arial" pitchFamily="34" charset="0"/>
                <a:cs typeface="Arial" pitchFamily="34" charset="0"/>
                <a:sym typeface="Arial" pitchFamily="34" charset="0"/>
              </a:rPr>
              <a:t>Amiriyah</a:t>
            </a:r>
            <a:r>
              <a:rPr lang="en-US" dirty="0" smtClean="0">
                <a:solidFill>
                  <a:srgbClr val="000000"/>
                </a:solidFill>
                <a:latin typeface="Arial" pitchFamily="34" charset="0"/>
                <a:cs typeface="Arial" pitchFamily="34" charset="0"/>
                <a:sym typeface="Arial" pitchFamily="34" charset="0"/>
              </a:rPr>
              <a:t> District. In the last year, UNICEF has facilitated the distribution of learning materials to more than 346,000 children across the country. The impact of conflict, violence and displacement has devastated Iraq's education system. Nearly 2 million children are currently out of school, with an additional 1.2 million at risk of dropping out. Almost 1 in 5 schools across the country cannot be used as a result of the ongoing conflict. Of the schools that remain in use, thousands are overburdened, with large class sizes and many schools operating in multiple shifts.</a:t>
            </a: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Clr>
                <a:srgbClr val="000000"/>
              </a:buClr>
              <a:buFontTx/>
              <a:buNone/>
            </a:pPr>
            <a:r>
              <a:rPr lang="en-US" dirty="0" smtClean="0">
                <a:solidFill>
                  <a:srgbClr val="000000"/>
                </a:solidFill>
                <a:latin typeface="Arial" pitchFamily="34" charset="0"/>
                <a:cs typeface="Arial" pitchFamily="34" charset="0"/>
                <a:sym typeface="Arial" pitchFamily="34" charset="0"/>
              </a:rPr>
              <a:t>Ten-year-old </a:t>
            </a:r>
            <a:r>
              <a:rPr lang="en-US" dirty="0" err="1" smtClean="0">
                <a:solidFill>
                  <a:srgbClr val="000000"/>
                </a:solidFill>
                <a:latin typeface="Arial" pitchFamily="34" charset="0"/>
                <a:cs typeface="Arial" pitchFamily="34" charset="0"/>
                <a:sym typeface="Arial" pitchFamily="34" charset="0"/>
              </a:rPr>
              <a:t>Fatouma</a:t>
            </a:r>
            <a:r>
              <a:rPr lang="en-US" dirty="0" smtClean="0">
                <a:solidFill>
                  <a:srgbClr val="000000"/>
                </a:solidFill>
                <a:latin typeface="Arial" pitchFamily="34" charset="0"/>
                <a:cs typeface="Arial" pitchFamily="34" charset="0"/>
                <a:sym typeface="Arial" pitchFamily="34" charset="0"/>
              </a:rPr>
              <a:t> </a:t>
            </a:r>
            <a:r>
              <a:rPr lang="en-US" dirty="0" err="1" smtClean="0">
                <a:solidFill>
                  <a:srgbClr val="000000"/>
                </a:solidFill>
                <a:latin typeface="Arial" pitchFamily="34" charset="0"/>
                <a:cs typeface="Arial" pitchFamily="34" charset="0"/>
                <a:sym typeface="Arial" pitchFamily="34" charset="0"/>
              </a:rPr>
              <a:t>Wangara</a:t>
            </a:r>
            <a:r>
              <a:rPr lang="en-US" dirty="0" smtClean="0">
                <a:solidFill>
                  <a:srgbClr val="000000"/>
                </a:solidFill>
                <a:latin typeface="Arial" pitchFamily="34" charset="0"/>
                <a:cs typeface="Arial" pitchFamily="34" charset="0"/>
                <a:sym typeface="Arial" pitchFamily="34" charset="0"/>
              </a:rPr>
              <a:t> is one of the students at the ‘</a:t>
            </a:r>
            <a:r>
              <a:rPr lang="en-US" dirty="0" err="1" smtClean="0">
                <a:solidFill>
                  <a:srgbClr val="000000"/>
                </a:solidFill>
                <a:latin typeface="Arial" pitchFamily="34" charset="0"/>
                <a:cs typeface="Arial" pitchFamily="34" charset="0"/>
                <a:sym typeface="Arial" pitchFamily="34" charset="0"/>
              </a:rPr>
              <a:t>Bahadou</a:t>
            </a:r>
            <a:r>
              <a:rPr lang="en-US" dirty="0" smtClean="0">
                <a:solidFill>
                  <a:srgbClr val="000000"/>
                </a:solidFill>
                <a:latin typeface="Arial" pitchFamily="34" charset="0"/>
                <a:cs typeface="Arial" pitchFamily="34" charset="0"/>
                <a:sym typeface="Arial" pitchFamily="34" charset="0"/>
              </a:rPr>
              <a:t> 2’ school in </a:t>
            </a:r>
            <a:r>
              <a:rPr lang="en-US" dirty="0" err="1" smtClean="0">
                <a:solidFill>
                  <a:srgbClr val="000000"/>
                </a:solidFill>
                <a:latin typeface="Arial" pitchFamily="34" charset="0"/>
                <a:cs typeface="Arial" pitchFamily="34" charset="0"/>
                <a:sym typeface="Arial" pitchFamily="34" charset="0"/>
              </a:rPr>
              <a:t>Timbuctu</a:t>
            </a:r>
            <a:r>
              <a:rPr lang="en-US" dirty="0" smtClean="0">
                <a:solidFill>
                  <a:srgbClr val="000000"/>
                </a:solidFill>
                <a:latin typeface="Arial" pitchFamily="34" charset="0"/>
                <a:cs typeface="Arial" pitchFamily="34" charset="0"/>
                <a:sym typeface="Arial" pitchFamily="34" charset="0"/>
              </a:rPr>
              <a:t> that benefitted from UNICEF school kits. Thanks to the support provided to her school by UNICEF after the occupation by rebels, she now attends classes regularly. The </a:t>
            </a:r>
            <a:r>
              <a:rPr lang="en-US" dirty="0" err="1" smtClean="0">
                <a:solidFill>
                  <a:srgbClr val="000000"/>
                </a:solidFill>
                <a:latin typeface="Arial" pitchFamily="34" charset="0"/>
                <a:cs typeface="Arial" pitchFamily="34" charset="0"/>
                <a:sym typeface="Arial" pitchFamily="34" charset="0"/>
              </a:rPr>
              <a:t>Timbuctu</a:t>
            </a:r>
            <a:r>
              <a:rPr lang="en-US" dirty="0" smtClean="0">
                <a:solidFill>
                  <a:srgbClr val="000000"/>
                </a:solidFill>
                <a:latin typeface="Arial" pitchFamily="34" charset="0"/>
                <a:cs typeface="Arial" pitchFamily="34" charset="0"/>
                <a:sym typeface="Arial" pitchFamily="34" charset="0"/>
              </a:rPr>
              <a:t> region is situated about 1050 km from the capital Bamako and is the 6th and largest region of Mali.</a:t>
            </a: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Clr>
                <a:srgbClr val="000000"/>
              </a:buClr>
              <a:buFontTx/>
              <a:buNone/>
            </a:pPr>
            <a:r>
              <a:rPr lang="en-US" sz="1200" b="0" i="0" kern="1200" dirty="0" smtClean="0">
                <a:solidFill>
                  <a:schemeClr val="tx1"/>
                </a:solidFill>
                <a:effectLst/>
                <a:latin typeface="+mn-lt"/>
                <a:ea typeface="+mn-ea"/>
                <a:cs typeface="+mn-cs"/>
              </a:rPr>
              <a:t>8 year old </a:t>
            </a:r>
            <a:r>
              <a:rPr lang="en-US" sz="1200" b="0" i="0" kern="1200" dirty="0" err="1" smtClean="0">
                <a:solidFill>
                  <a:schemeClr val="tx1"/>
                </a:solidFill>
                <a:effectLst/>
                <a:latin typeface="+mn-lt"/>
                <a:ea typeface="+mn-ea"/>
                <a:cs typeface="+mn-cs"/>
              </a:rPr>
              <a:t>Ashima</a:t>
            </a:r>
            <a:r>
              <a:rPr lang="en-US" sz="1200" b="0" i="0" kern="1200" dirty="0" smtClean="0">
                <a:solidFill>
                  <a:schemeClr val="tx1"/>
                </a:solidFill>
                <a:effectLst/>
                <a:latin typeface="+mn-lt"/>
                <a:ea typeface="+mn-ea"/>
                <a:cs typeface="+mn-cs"/>
              </a:rPr>
              <a:t> stands outside her earthquake damaged school in her mountain top village of </a:t>
            </a:r>
            <a:r>
              <a:rPr lang="en-US" sz="1200" b="0" i="0" kern="1200" dirty="0" err="1" smtClean="0">
                <a:solidFill>
                  <a:schemeClr val="tx1"/>
                </a:solidFill>
                <a:effectLst/>
                <a:latin typeface="+mn-lt"/>
                <a:ea typeface="+mn-ea"/>
                <a:cs typeface="+mn-cs"/>
              </a:rPr>
              <a:t>Maidi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Dhadang</a:t>
            </a:r>
            <a:r>
              <a:rPr lang="en-US" sz="1200" b="0" i="0" kern="1200" dirty="0" smtClean="0">
                <a:solidFill>
                  <a:schemeClr val="tx1"/>
                </a:solidFill>
                <a:effectLst/>
                <a:latin typeface="+mn-lt"/>
                <a:ea typeface="+mn-ea"/>
                <a:cs typeface="+mn-cs"/>
              </a:rPr>
              <a:t> District, Nepal - not far from the epicenter of the earthquake. The giant hole in the wall makes her class-room unusable. "I am sad that my school is broken. I want it to be fixed so my friends and I can be learning again. My favorite subject is English." Today, UNICEF Nepal reached </a:t>
            </a:r>
            <a:r>
              <a:rPr lang="en-US" sz="1200" b="0" i="0" kern="1200" dirty="0" err="1" smtClean="0">
                <a:solidFill>
                  <a:schemeClr val="tx1"/>
                </a:solidFill>
                <a:effectLst/>
                <a:latin typeface="+mn-lt"/>
                <a:ea typeface="+mn-ea"/>
                <a:cs typeface="+mn-cs"/>
              </a:rPr>
              <a:t>Maidi</a:t>
            </a:r>
            <a:r>
              <a:rPr lang="en-US" sz="1200" b="0" i="0" kern="1200" dirty="0" smtClean="0">
                <a:solidFill>
                  <a:schemeClr val="tx1"/>
                </a:solidFill>
                <a:effectLst/>
                <a:latin typeface="+mn-lt"/>
                <a:ea typeface="+mn-ea"/>
                <a:cs typeface="+mn-cs"/>
              </a:rPr>
              <a:t> where hygiene kits were distributed and two medical tents were provided to the </a:t>
            </a:r>
            <a:r>
              <a:rPr lang="en-US" sz="1200" b="0" i="0" kern="1200" dirty="0" err="1" smtClean="0">
                <a:solidFill>
                  <a:schemeClr val="tx1"/>
                </a:solidFill>
                <a:effectLst/>
                <a:latin typeface="+mn-lt"/>
                <a:ea typeface="+mn-ea"/>
                <a:cs typeface="+mn-cs"/>
              </a:rPr>
              <a:t>Dhadang</a:t>
            </a:r>
            <a:r>
              <a:rPr lang="en-US" sz="1200" b="0" i="0" kern="1200" dirty="0" smtClean="0">
                <a:solidFill>
                  <a:schemeClr val="tx1"/>
                </a:solidFill>
                <a:effectLst/>
                <a:latin typeface="+mn-lt"/>
                <a:ea typeface="+mn-ea"/>
                <a:cs typeface="+mn-cs"/>
              </a:rPr>
              <a:t> Hospital.</a:t>
            </a:r>
            <a:endParaRPr lang="en-US" dirty="0" smtClean="0">
              <a:solidFill>
                <a:srgbClr val="000000"/>
              </a:solidFill>
              <a:latin typeface="Arial" pitchFamily="34" charset="0"/>
              <a:cs typeface="Arial" pitchFamily="34" charset="0"/>
              <a:sym typeface="Arial" pitchFamily="34" charset="0"/>
            </a:endParaRP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err="1" smtClean="0">
                <a:solidFill>
                  <a:schemeClr val="tx1"/>
                </a:solidFill>
                <a:effectLst/>
                <a:latin typeface="+mn-lt"/>
                <a:ea typeface="+mn-ea"/>
                <a:cs typeface="+mn-cs"/>
              </a:rPr>
              <a:t>Teba</a:t>
            </a:r>
            <a:r>
              <a:rPr lang="en-US" sz="1200" b="0" i="0" kern="1200" dirty="0" smtClean="0">
                <a:solidFill>
                  <a:schemeClr val="tx1"/>
                </a:solidFill>
                <a:effectLst/>
                <a:latin typeface="+mn-lt"/>
                <a:ea typeface="+mn-ea"/>
                <a:cs typeface="+mn-cs"/>
              </a:rPr>
              <a:t>, 11, wearing the winter clothes she received from UNICEF. “I want to become a doctor when I grow up.” </a:t>
            </a:r>
            <a:r>
              <a:rPr lang="en-US" sz="1200" b="0" i="0" kern="1200" dirty="0" err="1" smtClean="0">
                <a:solidFill>
                  <a:schemeClr val="tx1"/>
                </a:solidFill>
                <a:effectLst/>
                <a:latin typeface="+mn-lt"/>
                <a:ea typeface="+mn-ea"/>
                <a:cs typeface="+mn-cs"/>
              </a:rPr>
              <a:t>Teba</a:t>
            </a:r>
            <a:r>
              <a:rPr lang="en-US" sz="1200" b="0" i="0" kern="1200" dirty="0" smtClean="0">
                <a:solidFill>
                  <a:schemeClr val="tx1"/>
                </a:solidFill>
                <a:effectLst/>
                <a:latin typeface="+mn-lt"/>
                <a:ea typeface="+mn-ea"/>
                <a:cs typeface="+mn-cs"/>
              </a:rPr>
              <a:t> said. Some children and their families have been displaced multiple times because of the war. </a:t>
            </a:r>
            <a:r>
              <a:rPr lang="en-US" sz="1200" b="0" i="0" kern="1200" dirty="0" err="1" smtClean="0">
                <a:solidFill>
                  <a:schemeClr val="tx1"/>
                </a:solidFill>
                <a:effectLst/>
                <a:latin typeface="+mn-lt"/>
                <a:ea typeface="+mn-ea"/>
                <a:cs typeface="+mn-cs"/>
              </a:rPr>
              <a:t>Teba</a:t>
            </a:r>
            <a:r>
              <a:rPr lang="en-US" sz="1200" b="0" i="0" kern="1200" dirty="0" smtClean="0">
                <a:solidFill>
                  <a:schemeClr val="tx1"/>
                </a:solidFill>
                <a:effectLst/>
                <a:latin typeface="+mn-lt"/>
                <a:ea typeface="+mn-ea"/>
                <a:cs typeface="+mn-cs"/>
              </a:rPr>
              <a:t> is one of them. </a:t>
            </a:r>
            <a:r>
              <a:rPr lang="en-US" sz="1200" b="0" i="0" kern="1200" dirty="0" err="1" smtClean="0">
                <a:solidFill>
                  <a:schemeClr val="tx1"/>
                </a:solidFill>
                <a:effectLst/>
                <a:latin typeface="+mn-lt"/>
                <a:ea typeface="+mn-ea"/>
                <a:cs typeface="+mn-cs"/>
              </a:rPr>
              <a:t>Teba</a:t>
            </a:r>
            <a:r>
              <a:rPr lang="en-US" sz="1200" b="0" i="0" kern="1200" dirty="0" smtClean="0">
                <a:solidFill>
                  <a:schemeClr val="tx1"/>
                </a:solidFill>
                <a:effectLst/>
                <a:latin typeface="+mn-lt"/>
                <a:ea typeface="+mn-ea"/>
                <a:cs typeface="+mn-cs"/>
              </a:rPr>
              <a:t> and her family have been displaced six times in the last three years. They now live in an unfinished building in Al </a:t>
            </a:r>
            <a:r>
              <a:rPr lang="en-US" sz="1200" b="0" i="0" kern="1200" dirty="0" err="1" smtClean="0">
                <a:solidFill>
                  <a:schemeClr val="tx1"/>
                </a:solidFill>
                <a:effectLst/>
                <a:latin typeface="+mn-lt"/>
                <a:ea typeface="+mn-ea"/>
                <a:cs typeface="+mn-cs"/>
              </a:rPr>
              <a:t>Ghizlanieh</a:t>
            </a:r>
            <a:r>
              <a:rPr lang="en-US" sz="1200" b="0" i="0" kern="1200" dirty="0" smtClean="0">
                <a:solidFill>
                  <a:schemeClr val="tx1"/>
                </a:solidFill>
                <a:effectLst/>
                <a:latin typeface="+mn-lt"/>
                <a:ea typeface="+mn-ea"/>
                <a:cs typeface="+mn-cs"/>
              </a:rPr>
              <a:t> on the outskirts of Damascus. </a:t>
            </a:r>
            <a:r>
              <a:rPr lang="en-US" sz="1200" b="0" i="0" kern="1200" dirty="0" err="1" smtClean="0">
                <a:solidFill>
                  <a:schemeClr val="tx1"/>
                </a:solidFill>
                <a:effectLst/>
                <a:latin typeface="+mn-lt"/>
                <a:ea typeface="+mn-ea"/>
                <a:cs typeface="+mn-cs"/>
              </a:rPr>
              <a:t>Teba</a:t>
            </a:r>
            <a:r>
              <a:rPr lang="en-US" sz="1200" b="0" i="0" kern="1200" dirty="0" smtClean="0">
                <a:solidFill>
                  <a:schemeClr val="tx1"/>
                </a:solidFill>
                <a:effectLst/>
                <a:latin typeface="+mn-lt"/>
                <a:ea typeface="+mn-ea"/>
                <a:cs typeface="+mn-cs"/>
              </a:rPr>
              <a:t> lives with her father and other three siblings in a small apartment in a poorly insulated building.</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On 25 February, </a:t>
            </a:r>
            <a:r>
              <a:rPr lang="en-US" sz="1200" b="0" i="0" kern="1200" dirty="0" err="1" smtClean="0">
                <a:solidFill>
                  <a:schemeClr val="tx1"/>
                </a:solidFill>
                <a:effectLst/>
                <a:latin typeface="+mn-lt"/>
                <a:ea typeface="+mn-ea"/>
                <a:cs typeface="+mn-cs"/>
              </a:rPr>
              <a:t>Tiavina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Rasoaremalala</a:t>
            </a:r>
            <a:r>
              <a:rPr lang="en-US" sz="1200" b="0" i="0" kern="1200" dirty="0" smtClean="0">
                <a:solidFill>
                  <a:schemeClr val="tx1"/>
                </a:solidFill>
                <a:effectLst/>
                <a:latin typeface="+mn-lt"/>
                <a:ea typeface="+mn-ea"/>
                <a:cs typeface="+mn-cs"/>
              </a:rPr>
              <a:t>, 12, looks up from her classwork, at </a:t>
            </a:r>
            <a:r>
              <a:rPr lang="en-US" sz="1200" b="0" i="0" kern="1200" dirty="0" err="1" smtClean="0">
                <a:solidFill>
                  <a:schemeClr val="tx1"/>
                </a:solidFill>
                <a:effectLst/>
                <a:latin typeface="+mn-lt"/>
                <a:ea typeface="+mn-ea"/>
                <a:cs typeface="+mn-cs"/>
              </a:rPr>
              <a:t>Lohanosy</a:t>
            </a:r>
            <a:r>
              <a:rPr lang="en-US" sz="1200" b="0" i="0" kern="1200" dirty="0" smtClean="0">
                <a:solidFill>
                  <a:schemeClr val="tx1"/>
                </a:solidFill>
                <a:effectLst/>
                <a:latin typeface="+mn-lt"/>
                <a:ea typeface="+mn-ea"/>
                <a:cs typeface="+mn-cs"/>
              </a:rPr>
              <a:t> Primary School in </a:t>
            </a:r>
            <a:r>
              <a:rPr lang="en-US" sz="1200" b="0" i="0" kern="1200" dirty="0" err="1" smtClean="0">
                <a:solidFill>
                  <a:schemeClr val="tx1"/>
                </a:solidFill>
                <a:effectLst/>
                <a:latin typeface="+mn-lt"/>
                <a:ea typeface="+mn-ea"/>
                <a:cs typeface="+mn-cs"/>
              </a:rPr>
              <a:t>Lohanosy</a:t>
            </a:r>
            <a:r>
              <a:rPr lang="en-US" sz="1200" b="0" i="0" kern="1200" dirty="0" smtClean="0">
                <a:solidFill>
                  <a:schemeClr val="tx1"/>
                </a:solidFill>
                <a:effectLst/>
                <a:latin typeface="+mn-lt"/>
                <a:ea typeface="+mn-ea"/>
                <a:cs typeface="+mn-cs"/>
              </a:rPr>
              <a:t> Village in </a:t>
            </a:r>
            <a:r>
              <a:rPr lang="en-US" sz="1200" b="0" i="0" kern="1200" dirty="0" err="1" smtClean="0">
                <a:solidFill>
                  <a:schemeClr val="tx1"/>
                </a:solidFill>
                <a:effectLst/>
                <a:latin typeface="+mn-lt"/>
                <a:ea typeface="+mn-ea"/>
                <a:cs typeface="+mn-cs"/>
              </a:rPr>
              <a:t>Analamanga</a:t>
            </a:r>
            <a:r>
              <a:rPr lang="en-US" sz="1200" b="0" i="0" kern="1200" dirty="0" smtClean="0">
                <a:solidFill>
                  <a:schemeClr val="tx1"/>
                </a:solidFill>
                <a:effectLst/>
                <a:latin typeface="+mn-lt"/>
                <a:ea typeface="+mn-ea"/>
                <a:cs typeface="+mn-cs"/>
              </a:rPr>
              <a:t> Region. “I like studying science and history at school. My dream is to finish school and become a teacher,” she said. </a:t>
            </a:r>
            <a:r>
              <a:rPr lang="en-US" sz="1200" b="0" i="0" kern="1200" dirty="0" err="1" smtClean="0">
                <a:solidFill>
                  <a:schemeClr val="tx1"/>
                </a:solidFill>
                <a:effectLst/>
                <a:latin typeface="+mn-lt"/>
                <a:ea typeface="+mn-ea"/>
                <a:cs typeface="+mn-cs"/>
              </a:rPr>
              <a:t>Tiavina</a:t>
            </a:r>
            <a:r>
              <a:rPr lang="en-US" sz="1200" b="0" i="0" kern="1200" dirty="0" smtClean="0">
                <a:solidFill>
                  <a:schemeClr val="tx1"/>
                </a:solidFill>
                <a:effectLst/>
                <a:latin typeface="+mn-lt"/>
                <a:ea typeface="+mn-ea"/>
                <a:cs typeface="+mn-cs"/>
              </a:rPr>
              <a:t> is one of nine children in her family, which struggles to pay for both food and school. Her parents grow rice to feed the family, and her mother also makes and sells rope, to buy for food and clothing and to pay the children’s school fees. “For me, it’s very difficult to follow [along] at school because we don’t eat enough at home, and I often have a stomach ache,” </a:t>
            </a:r>
            <a:r>
              <a:rPr lang="en-US" sz="1200" b="0" i="0" kern="1200" dirty="0" err="1" smtClean="0">
                <a:solidFill>
                  <a:schemeClr val="tx1"/>
                </a:solidFill>
                <a:effectLst/>
                <a:latin typeface="+mn-lt"/>
                <a:ea typeface="+mn-ea"/>
                <a:cs typeface="+mn-cs"/>
              </a:rPr>
              <a:t>Tiavina</a:t>
            </a:r>
            <a:r>
              <a:rPr lang="en-US" sz="1200" b="0" i="0" kern="1200" dirty="0" smtClean="0">
                <a:solidFill>
                  <a:schemeClr val="tx1"/>
                </a:solidFill>
                <a:effectLst/>
                <a:latin typeface="+mn-lt"/>
                <a:ea typeface="+mn-ea"/>
                <a:cs typeface="+mn-cs"/>
              </a:rPr>
              <a:t> said. “If my parents don’t work, we don’t have enough food.” UNICEF supported construction of classrooms, the water and sanitation facilities and a sports field, as well as promotes good hygiene practices at the model primary school, which is built on land donated by the community, and with support from the Ministry of Education and the private sector.</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Arial" pitchFamily="34" charset="0"/>
            </a:endParaRP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Thomas Daniel, 16, attends carpentry class at the </a:t>
            </a:r>
            <a:r>
              <a:rPr lang="en-US" sz="1200" b="0" i="0" kern="1200" dirty="0" err="1" smtClean="0">
                <a:solidFill>
                  <a:schemeClr val="tx1"/>
                </a:solidFill>
                <a:effectLst/>
                <a:latin typeface="+mn-lt"/>
                <a:ea typeface="+mn-ea"/>
                <a:cs typeface="+mn-cs"/>
              </a:rPr>
              <a:t>Lakou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 for street children and youth in Port-au-Prince, Haiti. Thomas has been in the center for a year, and has two more left to get his certificate. He went to the center motivated by a friend and to find something better for his future. He's been living in the streets for 3 years together with 3 other older siblings. He would like to open his own shop when he finishes, although he admits that he will have economic problems to start his own business. After class he works washing cars. The center works to reinsert children into society and allows those up to 16 years old to sleep there. They also give the chance to those between 14 to 16 years old who are motivated to attend their boarding school so they can continue with their studies. The center also works with over 16-year-old street children and youth, teaching them a profession and giving them one meal per day after the morning classes, before they go back to the streets. The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 also ensures that HIV positive street children follow their treatments by being visited by their medical team. This center is not currently funded by UNICEF.</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Arial" pitchFamily="34" charset="0"/>
            </a:endParaRP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On 12 September 2015, Mustapha, 13, stands outside a tent in </a:t>
            </a:r>
            <a:r>
              <a:rPr lang="en-US" sz="1200" b="0" i="0" kern="1200" dirty="0" err="1" smtClean="0">
                <a:solidFill>
                  <a:schemeClr val="tx1"/>
                </a:solidFill>
                <a:effectLst/>
                <a:latin typeface="+mn-lt"/>
                <a:ea typeface="+mn-ea"/>
                <a:cs typeface="+mn-cs"/>
              </a:rPr>
              <a:t>Idomeni</a:t>
            </a:r>
            <a:r>
              <a:rPr lang="en-US" sz="1200" b="0" i="0" kern="1200" dirty="0" smtClean="0">
                <a:solidFill>
                  <a:schemeClr val="tx1"/>
                </a:solidFill>
                <a:effectLst/>
                <a:latin typeface="+mn-lt"/>
                <a:ea typeface="+mn-ea"/>
                <a:cs typeface="+mn-cs"/>
              </a:rPr>
              <a:t> in Greece. Mustapha is from Aleppo and is on his way to Germany. Departing from Turkey, he arrived in Lesbos with his mother, his brother, his sister-in-law and his niece, after a harrowing boat trip. Mustapha says "The boat was full of people and the smugglers where cramming people in. I was afraid the boat would split into two. We will fall into the water. We will drown, suffocate and die. But luckily we didn’t."</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Arial" pitchFamily="34" charset="0"/>
            </a:endParaRP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The mother of </a:t>
            </a:r>
            <a:r>
              <a:rPr lang="en-US" sz="1200" b="0" i="0" kern="1200" dirty="0" err="1" smtClean="0">
                <a:solidFill>
                  <a:schemeClr val="tx1"/>
                </a:solidFill>
                <a:effectLst/>
                <a:latin typeface="+mn-lt"/>
                <a:ea typeface="+mn-ea"/>
                <a:cs typeface="+mn-cs"/>
              </a:rPr>
              <a:t>Byamungu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Selemani</a:t>
            </a:r>
            <a:r>
              <a:rPr lang="en-US" sz="1200" b="0" i="0" kern="1200" dirty="0" smtClean="0">
                <a:solidFill>
                  <a:schemeClr val="tx1"/>
                </a:solidFill>
                <a:effectLst/>
                <a:latin typeface="+mn-lt"/>
                <a:ea typeface="+mn-ea"/>
                <a:cs typeface="+mn-cs"/>
              </a:rPr>
              <a:t>, a 13 months old boy suffering of malnutrition, is feeding him with ready-to-use therapeutic food provided by USAID, in the Ambulatory Therapeutic Nutrition Unit of </a:t>
            </a:r>
            <a:r>
              <a:rPr lang="en-US" sz="1200" b="0" i="0" kern="1200" dirty="0" err="1" smtClean="0">
                <a:solidFill>
                  <a:schemeClr val="tx1"/>
                </a:solidFill>
                <a:effectLst/>
                <a:latin typeface="+mn-lt"/>
                <a:ea typeface="+mn-ea"/>
                <a:cs typeface="+mn-cs"/>
              </a:rPr>
              <a:t>Nyakakoba</a:t>
            </a:r>
            <a:r>
              <a:rPr lang="en-US" sz="1200" b="0" i="0" kern="1200" dirty="0" smtClean="0">
                <a:solidFill>
                  <a:schemeClr val="tx1"/>
                </a:solidFill>
                <a:effectLst/>
                <a:latin typeface="+mn-lt"/>
                <a:ea typeface="+mn-ea"/>
                <a:cs typeface="+mn-cs"/>
              </a:rPr>
              <a:t>, managed with the support of UNICEF, situated 30 km south of </a:t>
            </a:r>
            <a:r>
              <a:rPr lang="en-US" sz="1200" b="0" i="0" kern="1200" dirty="0" err="1" smtClean="0">
                <a:solidFill>
                  <a:schemeClr val="tx1"/>
                </a:solidFill>
                <a:effectLst/>
                <a:latin typeface="+mn-lt"/>
                <a:ea typeface="+mn-ea"/>
                <a:cs typeface="+mn-cs"/>
              </a:rPr>
              <a:t>Walungu</a:t>
            </a:r>
            <a:r>
              <a:rPr lang="en-US" sz="1200" b="0" i="0" kern="1200" dirty="0" smtClean="0">
                <a:solidFill>
                  <a:schemeClr val="tx1"/>
                </a:solidFill>
                <a:effectLst/>
                <a:latin typeface="+mn-lt"/>
                <a:ea typeface="+mn-ea"/>
                <a:cs typeface="+mn-cs"/>
              </a:rPr>
              <a:t>, in the South Kivu Province of the Republic </a:t>
            </a:r>
            <a:r>
              <a:rPr lang="en-US" sz="1200" b="0" i="0" kern="1200" dirty="0" err="1" smtClean="0">
                <a:solidFill>
                  <a:schemeClr val="tx1"/>
                </a:solidFill>
                <a:effectLst/>
                <a:latin typeface="+mn-lt"/>
                <a:ea typeface="+mn-ea"/>
                <a:cs typeface="+mn-cs"/>
              </a:rPr>
              <a:t>Republic</a:t>
            </a:r>
            <a:r>
              <a:rPr lang="en-US" sz="1200" b="0" i="0" kern="1200" dirty="0" smtClean="0">
                <a:solidFill>
                  <a:schemeClr val="tx1"/>
                </a:solidFill>
                <a:effectLst/>
                <a:latin typeface="+mn-lt"/>
                <a:ea typeface="+mn-ea"/>
                <a:cs typeface="+mn-cs"/>
              </a:rPr>
              <a:t> of the Congo, on September 25th, 2015.</a:t>
            </a:r>
            <a:r>
              <a:rPr lang="en-US" dirty="0" smtClean="0"/>
              <a:t/>
            </a:r>
            <a:br>
              <a:rPr lang="en-US" dirty="0" smtClean="0"/>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solidFill>
                <a:srgbClr val="000000"/>
              </a:solidFill>
              <a:latin typeface="Arial" pitchFamily="34" charset="0"/>
              <a:cs typeface="Arial" pitchFamily="34" charset="0"/>
              <a:sym typeface="Arial" pitchFamily="34" charset="0"/>
            </a:endParaRPr>
          </a:p>
          <a:p>
            <a:pPr marL="342900" indent="-342900" eaLnBrk="1" hangingPunct="1">
              <a:buClr>
                <a:srgbClr val="000000"/>
              </a:buClr>
              <a:buFontTx/>
              <a:buChar char="•"/>
            </a:pPr>
            <a:endParaRPr lang="en-US" dirty="0" smtClean="0">
              <a:solidFill>
                <a:srgbClr val="000000"/>
              </a:solidFill>
              <a:latin typeface="Arial" pitchFamily="34" charset="0"/>
              <a:cs typeface="Arial" pitchFamily="34" charset="0"/>
              <a:sym typeface="Lucida Grande" charset="0"/>
            </a:endParaRPr>
          </a:p>
        </p:txBody>
      </p:sp>
      <p:sp>
        <p:nvSpPr>
          <p:cNvPr id="2" name="Kopfzeilenplatzhalter 1"/>
          <p:cNvSpPr>
            <a:spLocks noGrp="1"/>
          </p:cNvSpPr>
          <p:nvPr>
            <p:ph type="hdr" sz="quarter" idx="10"/>
          </p:nvPr>
        </p:nvSpPr>
        <p:spPr/>
        <p:txBody>
          <a:bodyPr/>
          <a:lstStyle/>
          <a:p>
            <a:r>
              <a:rPr lang="de-AT" smtClean="0"/>
              <a:t>Präsentation für ARA</a:t>
            </a:r>
            <a:endParaRPr lang="de-AT"/>
          </a:p>
        </p:txBody>
      </p:sp>
      <p:sp>
        <p:nvSpPr>
          <p:cNvPr id="3" name="Datumsplatzhalter 2"/>
          <p:cNvSpPr>
            <a:spLocks noGrp="1"/>
          </p:cNvSpPr>
          <p:nvPr>
            <p:ph type="dt" idx="11"/>
          </p:nvPr>
        </p:nvSpPr>
        <p:spPr/>
        <p:txBody>
          <a:bodyPr/>
          <a:lstStyle/>
          <a:p>
            <a:r>
              <a:rPr lang="de-DE" smtClean="0"/>
              <a:t>20. August 2015</a:t>
            </a:r>
            <a:endParaRPr lang="de-AT"/>
          </a:p>
        </p:txBody>
      </p:sp>
    </p:spTree>
    <p:extLst>
      <p:ext uri="{BB962C8B-B14F-4D97-AF65-F5344CB8AC3E}">
        <p14:creationId xmlns:p14="http://schemas.microsoft.com/office/powerpoint/2010/main" val="346439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BE791280-137B-46EC-A253-865B6C141BA5}" type="datetimeFigureOut">
              <a:rPr lang="de-AT" smtClean="0"/>
              <a:t>30.10.2017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16894298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BE791280-137B-46EC-A253-865B6C141BA5}" type="datetimeFigureOut">
              <a:rPr lang="de-AT" smtClean="0"/>
              <a:t>30.10.2017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189443727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BE791280-137B-46EC-A253-865B6C141BA5}" type="datetimeFigureOut">
              <a:rPr lang="de-AT" smtClean="0"/>
              <a:t>30.10.2017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169242188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BE791280-137B-46EC-A253-865B6C141BA5}" type="datetimeFigureOut">
              <a:rPr lang="de-AT" smtClean="0"/>
              <a:t>30.10.2017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3468376345"/>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E791280-137B-46EC-A253-865B6C141BA5}" type="datetimeFigureOut">
              <a:rPr lang="de-AT" smtClean="0"/>
              <a:t>30.10.2017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349585265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BE791280-137B-46EC-A253-865B6C141BA5}" type="datetimeFigureOut">
              <a:rPr lang="de-AT" smtClean="0"/>
              <a:t>30.10.2017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20396377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BE791280-137B-46EC-A253-865B6C141BA5}" type="datetimeFigureOut">
              <a:rPr lang="de-AT" smtClean="0"/>
              <a:t>30.10.2017</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284938144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BE791280-137B-46EC-A253-865B6C141BA5}" type="datetimeFigureOut">
              <a:rPr lang="de-AT" smtClean="0"/>
              <a:t>30.10.2017</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90350621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E791280-137B-46EC-A253-865B6C141BA5}" type="datetimeFigureOut">
              <a:rPr lang="de-AT" smtClean="0"/>
              <a:t>30.10.2017</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363450158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E791280-137B-46EC-A253-865B6C141BA5}" type="datetimeFigureOut">
              <a:rPr lang="de-AT" smtClean="0"/>
              <a:t>30.10.2017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283973904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E791280-137B-46EC-A253-865B6C141BA5}" type="datetimeFigureOut">
              <a:rPr lang="de-AT" smtClean="0"/>
              <a:t>30.10.2017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54B0C91-AD74-4F01-A3A8-2F26F3149C30}" type="slidenum">
              <a:rPr lang="de-AT" smtClean="0"/>
              <a:t>‹Nr.›</a:t>
            </a:fld>
            <a:endParaRPr lang="de-AT"/>
          </a:p>
        </p:txBody>
      </p:sp>
    </p:spTree>
    <p:extLst>
      <p:ext uri="{BB962C8B-B14F-4D97-AF65-F5344CB8AC3E}">
        <p14:creationId xmlns:p14="http://schemas.microsoft.com/office/powerpoint/2010/main" val="362313156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1280-137B-46EC-A253-865B6C141BA5}" type="datetimeFigureOut">
              <a:rPr lang="de-AT" smtClean="0"/>
              <a:t>30.10.2017</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0C91-AD74-4F01-A3A8-2F26F3149C30}" type="slidenum">
              <a:rPr lang="de-AT" smtClean="0"/>
              <a:t>‹Nr.›</a:t>
            </a:fld>
            <a:endParaRPr lang="de-AT"/>
          </a:p>
        </p:txBody>
      </p:sp>
    </p:spTree>
    <p:extLst>
      <p:ext uri="{BB962C8B-B14F-4D97-AF65-F5344CB8AC3E}">
        <p14:creationId xmlns:p14="http://schemas.microsoft.com/office/powerpoint/2010/main" val="215598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eissler@unicef.at" TargetMode="External"/><Relationship Id="rId2" Type="http://schemas.openxmlformats.org/officeDocument/2006/relationships/hyperlink" Target="http://www.unicef.at/"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facebook.com/unicefoesterrei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96552" y="-1314"/>
            <a:ext cx="9735877" cy="647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a:cs typeface="ヒラギノ角ゴ ProN W3"/>
                <a:sym typeface="Gill Sans" charset="0"/>
              </a:defRPr>
            </a:lvl1pPr>
            <a:lvl2pPr marL="740952" indent="-284979" eaLnBrk="0" hangingPunct="0">
              <a:defRPr sz="4200">
                <a:solidFill>
                  <a:srgbClr val="000000"/>
                </a:solidFill>
                <a:latin typeface="Gill Sans" charset="0"/>
                <a:ea typeface="ヒラギノ角ゴ ProN W3"/>
                <a:cs typeface="ヒラギノ角ゴ ProN W3"/>
                <a:sym typeface="Gill Sans" charset="0"/>
              </a:defRPr>
            </a:lvl2pPr>
            <a:lvl3pPr marL="1139930" indent="-227993" eaLnBrk="0" hangingPunct="0">
              <a:defRPr sz="4200">
                <a:solidFill>
                  <a:srgbClr val="000000"/>
                </a:solidFill>
                <a:latin typeface="Gill Sans" charset="0"/>
                <a:ea typeface="ヒラギノ角ゴ ProN W3"/>
                <a:cs typeface="ヒラギノ角ゴ ProN W3"/>
                <a:sym typeface="Gill Sans" charset="0"/>
              </a:defRPr>
            </a:lvl3pPr>
            <a:lvl4pPr marL="1595903" indent="-227993" eaLnBrk="0" hangingPunct="0">
              <a:defRPr sz="4200">
                <a:solidFill>
                  <a:srgbClr val="000000"/>
                </a:solidFill>
                <a:latin typeface="Gill Sans" charset="0"/>
                <a:ea typeface="ヒラギノ角ゴ ProN W3"/>
                <a:cs typeface="ヒラギノ角ゴ ProN W3"/>
                <a:sym typeface="Gill Sans" charset="0"/>
              </a:defRPr>
            </a:lvl4pPr>
            <a:lvl5pPr marL="2051873" indent="-227993" eaLnBrk="0" hangingPunct="0">
              <a:defRPr sz="4200">
                <a:solidFill>
                  <a:srgbClr val="000000"/>
                </a:solidFill>
                <a:latin typeface="Gill Sans" charset="0"/>
                <a:ea typeface="ヒラギノ角ゴ ProN W3"/>
                <a:cs typeface="ヒラギノ角ゴ ProN W3"/>
                <a:sym typeface="Gill Sans" charset="0"/>
              </a:defRPr>
            </a:lvl5pPr>
            <a:lvl6pPr marL="2507848" indent="-227993"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63820" indent="-227993"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19791" indent="-227993"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75760" indent="-227993"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eaLnBrk="1" hangingPunct="1"/>
            <a:fld id="{A0CD0E79-36E2-460A-975A-F0FB06DC1A39}" type="slidenum">
              <a:rPr lang="en-US" sz="900">
                <a:solidFill>
                  <a:srgbClr val="FFFFFF"/>
                </a:solidFill>
                <a:latin typeface="Lucida Grande" charset="0"/>
                <a:sym typeface="Lucida Grande" charset="0"/>
              </a:rPr>
              <a:pPr eaLnBrk="1" hangingPunct="1"/>
              <a:t>1</a:t>
            </a:fld>
            <a:endParaRPr lang="en-US" sz="900">
              <a:solidFill>
                <a:srgbClr val="FFFFFF"/>
              </a:solidFill>
              <a:latin typeface="Lucida Grande" charset="0"/>
              <a:sym typeface="Lucida Grande" charset="0"/>
            </a:endParaRPr>
          </a:p>
        </p:txBody>
      </p:sp>
      <p:sp>
        <p:nvSpPr>
          <p:cNvPr id="40964" name="Rectangle 1"/>
          <p:cNvSpPr>
            <a:spLocks/>
          </p:cNvSpPr>
          <p:nvPr/>
        </p:nvSpPr>
        <p:spPr bwMode="auto">
          <a:xfrm>
            <a:off x="-78325" y="6137275"/>
            <a:ext cx="9318626" cy="720725"/>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a:p>
        </p:txBody>
      </p:sp>
      <p:sp>
        <p:nvSpPr>
          <p:cNvPr id="40968" name="Rectangle 2"/>
          <p:cNvSpPr txBox="1">
            <a:spLocks noChangeArrowheads="1"/>
          </p:cNvSpPr>
          <p:nvPr/>
        </p:nvSpPr>
        <p:spPr bwMode="auto">
          <a:xfrm>
            <a:off x="258918" y="260648"/>
            <a:ext cx="8424935" cy="1080120"/>
          </a:xfrm>
          <a:prstGeom prst="rect">
            <a:avLst/>
          </a:prstGeom>
          <a:ln/>
          <a:extLst/>
        </p:spPr>
        <p:style>
          <a:lnRef idx="2">
            <a:schemeClr val="accent1"/>
          </a:lnRef>
          <a:fillRef idx="1">
            <a:schemeClr val="lt1"/>
          </a:fillRef>
          <a:effectRef idx="0">
            <a:schemeClr val="accent1"/>
          </a:effectRef>
          <a:fontRef idx="minor">
            <a:schemeClr val="dk1"/>
          </a:fontRef>
        </p:style>
        <p:txBody>
          <a:bodyPr lIns="91195" tIns="45599" rIns="91195" bIns="45599"/>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ctr" eaLnBrk="1" hangingPunct="1"/>
            <a:r>
              <a:rPr lang="fr-FR" sz="6000" b="1" dirty="0" err="1" smtClean="0">
                <a:solidFill>
                  <a:schemeClr val="tx2"/>
                </a:solidFill>
                <a:latin typeface="Arial" pitchFamily="34" charset="0"/>
              </a:rPr>
              <a:t>Ein</a:t>
            </a:r>
            <a:r>
              <a:rPr lang="fr-FR" sz="6000" b="1" dirty="0" smtClean="0">
                <a:solidFill>
                  <a:schemeClr val="tx2"/>
                </a:solidFill>
                <a:latin typeface="Arial" pitchFamily="34" charset="0"/>
              </a:rPr>
              <a:t> </a:t>
            </a:r>
            <a:r>
              <a:rPr lang="fr-FR" sz="6000" b="1" dirty="0" err="1" smtClean="0">
                <a:solidFill>
                  <a:schemeClr val="tx2"/>
                </a:solidFill>
                <a:latin typeface="Arial" pitchFamily="34" charset="0"/>
              </a:rPr>
              <a:t>Schritt</a:t>
            </a:r>
            <a:r>
              <a:rPr lang="fr-FR" sz="6000" b="1" dirty="0" smtClean="0">
                <a:solidFill>
                  <a:schemeClr val="tx2"/>
                </a:solidFill>
                <a:latin typeface="Arial" pitchFamily="34" charset="0"/>
              </a:rPr>
              <a:t> </a:t>
            </a:r>
            <a:r>
              <a:rPr lang="fr-FR" sz="6000" b="1" dirty="0" err="1" smtClean="0">
                <a:solidFill>
                  <a:schemeClr val="tx2"/>
                </a:solidFill>
                <a:latin typeface="Arial" pitchFamily="34" charset="0"/>
              </a:rPr>
              <a:t>nach</a:t>
            </a:r>
            <a:r>
              <a:rPr lang="fr-FR" sz="6000" b="1" dirty="0" smtClean="0">
                <a:solidFill>
                  <a:schemeClr val="tx2"/>
                </a:solidFill>
                <a:latin typeface="Arial" pitchFamily="34" charset="0"/>
              </a:rPr>
              <a:t> </a:t>
            </a:r>
            <a:r>
              <a:rPr lang="fr-FR" sz="6000" b="1" dirty="0" err="1" smtClean="0">
                <a:solidFill>
                  <a:schemeClr val="tx2"/>
                </a:solidFill>
                <a:latin typeface="Arial" pitchFamily="34" charset="0"/>
              </a:rPr>
              <a:t>vorne</a:t>
            </a:r>
            <a:endParaRPr lang="fr-FR" sz="6000" b="1" dirty="0" smtClean="0">
              <a:solidFill>
                <a:schemeClr val="tx2"/>
              </a:solidFill>
              <a:latin typeface="Arial" pitchFamily="34" charset="0"/>
            </a:endParaRPr>
          </a:p>
          <a:p>
            <a:pPr algn="ctr" eaLnBrk="1" hangingPunct="1"/>
            <a:endParaRPr lang="en-US" sz="6000" b="1" dirty="0">
              <a:solidFill>
                <a:schemeClr val="tx2"/>
              </a:solidFill>
              <a:latin typeface="Arial" pitchFamily="34" charset="0"/>
            </a:endParaRPr>
          </a:p>
        </p:txBody>
      </p:sp>
      <p:pic>
        <p:nvPicPr>
          <p:cNvPr id="10" name="Picture 9"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281966"/>
            <a:ext cx="1871353" cy="393663"/>
          </a:xfrm>
          <a:prstGeom prst="rect">
            <a:avLst/>
          </a:prstGeom>
        </p:spPr>
      </p:pic>
      <p:sp>
        <p:nvSpPr>
          <p:cNvPr id="11" name="TextBox 10"/>
          <p:cNvSpPr txBox="1">
            <a:spLocks noChangeArrowheads="1"/>
          </p:cNvSpPr>
          <p:nvPr/>
        </p:nvSpPr>
        <p:spPr bwMode="auto">
          <a:xfrm>
            <a:off x="6892390" y="5844950"/>
            <a:ext cx="2347911" cy="21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5" tIns="45599" rIns="91195" bIns="45599">
            <a:spAutoFit/>
          </a:bodyPr>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defRPr/>
            </a:pPr>
            <a:r>
              <a:rPr lang="de-AT" sz="800" dirty="0">
                <a:solidFill>
                  <a:schemeClr val="bg1"/>
                </a:solidFill>
              </a:rPr>
              <a:t>© </a:t>
            </a:r>
            <a:r>
              <a:rPr lang="de-AT" sz="800" dirty="0" smtClean="0">
                <a:solidFill>
                  <a:schemeClr val="bg1"/>
                </a:solidFill>
              </a:rPr>
              <a:t>UNICEF/UNI194357/Mackenzie</a:t>
            </a:r>
            <a:endParaRPr lang="en-GB"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759113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094" y="-34025"/>
            <a:ext cx="9962360" cy="6623737"/>
          </a:xfrm>
          <a:prstGeom prst="rect">
            <a:avLst/>
          </a:prstGeom>
        </p:spPr>
      </p:pic>
      <p:sp>
        <p:nvSpPr>
          <p:cNvPr id="24581" name="Rectangle 5"/>
          <p:cNvSpPr>
            <a:spLocks/>
          </p:cNvSpPr>
          <p:nvPr/>
        </p:nvSpPr>
        <p:spPr bwMode="auto">
          <a:xfrm>
            <a:off x="-29244" y="6199731"/>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47450" y="6336275"/>
            <a:ext cx="1871353" cy="393663"/>
          </a:xfrm>
          <a:prstGeom prst="rect">
            <a:avLst/>
          </a:prstGeom>
        </p:spPr>
      </p:pic>
      <p:sp>
        <p:nvSpPr>
          <p:cNvPr id="13" name="Rectangle 4"/>
          <p:cNvSpPr>
            <a:spLocks/>
          </p:cNvSpPr>
          <p:nvPr/>
        </p:nvSpPr>
        <p:spPr bwMode="auto">
          <a:xfrm>
            <a:off x="446176" y="4471967"/>
            <a:ext cx="8424936" cy="131752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err="1" smtClean="0">
                <a:solidFill>
                  <a:schemeClr val="tx1"/>
                </a:solidFill>
              </a:rPr>
              <a:t>Madhavi</a:t>
            </a:r>
            <a:r>
              <a:rPr lang="de-AT" sz="2000" dirty="0" smtClean="0">
                <a:solidFill>
                  <a:schemeClr val="tx1"/>
                </a:solidFill>
              </a:rPr>
              <a:t> lebt in einem kleinen Dorf in </a:t>
            </a:r>
            <a:r>
              <a:rPr lang="de-AT" sz="2000" dirty="0" err="1" smtClean="0">
                <a:solidFill>
                  <a:schemeClr val="tx1"/>
                </a:solidFill>
              </a:rPr>
              <a:t>Andhra</a:t>
            </a:r>
            <a:r>
              <a:rPr lang="de-AT" sz="2000" dirty="0" smtClean="0">
                <a:solidFill>
                  <a:schemeClr val="tx1"/>
                </a:solidFill>
              </a:rPr>
              <a:t> Pradesh, Indien. Ihre Schule ist sechs Kilometer entfernt. Ein Jeep fährt normalerweise drei Mal am Tag zur Schule. Während des Monsuns muss sie aber zuhause bleiben. Sie erledigt nebenbei den Großteil der Hausarbeit.</a:t>
            </a:r>
            <a:endParaRPr lang="de-AT" sz="2000" dirty="0">
              <a:solidFill>
                <a:schemeClr val="tx1"/>
              </a:solidFill>
            </a:endParaRPr>
          </a:p>
        </p:txBody>
      </p:sp>
      <p:sp>
        <p:nvSpPr>
          <p:cNvPr id="14" name="TextBox 13"/>
          <p:cNvSpPr txBox="1"/>
          <p:nvPr/>
        </p:nvSpPr>
        <p:spPr>
          <a:xfrm>
            <a:off x="0" y="5789494"/>
            <a:ext cx="3353767" cy="800219"/>
          </a:xfrm>
          <a:prstGeom prst="rect">
            <a:avLst/>
          </a:prstGeom>
          <a:noFill/>
        </p:spPr>
        <p:txBody>
          <a:bodyPr wrap="square" rtlCol="0">
            <a:spAutoFit/>
          </a:bodyPr>
          <a:lstStyle/>
          <a:p>
            <a:r>
              <a:rPr lang="de-AT" sz="800" dirty="0">
                <a:solidFill>
                  <a:schemeClr val="bg1"/>
                </a:solidFill>
              </a:rPr>
              <a:t>© UNICEF/UNI91701/Taylor</a:t>
            </a:r>
          </a:p>
          <a:p>
            <a:r>
              <a:rPr lang="de-AT" sz="800" dirty="0"/>
              <a:t/>
            </a:r>
            <a:br>
              <a:rPr lang="de-AT" sz="800" dirty="0"/>
            </a:br>
            <a:r>
              <a:rPr lang="de-AT" sz="800" dirty="0"/>
              <a:t/>
            </a:r>
            <a:br>
              <a:rPr lang="de-AT" sz="800" dirty="0"/>
            </a:br>
            <a:r>
              <a:rPr lang="de-AT" sz="800" dirty="0"/>
              <a:t/>
            </a:r>
            <a:br>
              <a:rPr lang="de-AT" sz="800" dirty="0"/>
            </a:br>
            <a:r>
              <a:rPr lang="de-AT" sz="800" dirty="0"/>
              <a:t/>
            </a:r>
            <a:br>
              <a:rPr lang="de-AT" sz="800" dirty="0"/>
            </a:br>
            <a:endParaRPr lang="en-US" sz="600" b="1" dirty="0">
              <a:latin typeface="Arial" pitchFamily="34" charset="0"/>
              <a:cs typeface="Arial" pitchFamily="34" charset="0"/>
            </a:endParaRPr>
          </a:p>
        </p:txBody>
      </p:sp>
    </p:spTree>
    <p:extLst>
      <p:ext uri="{BB962C8B-B14F-4D97-AF65-F5344CB8AC3E}">
        <p14:creationId xmlns:p14="http://schemas.microsoft.com/office/powerpoint/2010/main" val="47382955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79" y="-34024"/>
            <a:ext cx="9431557" cy="6287705"/>
          </a:xfrm>
          <a:prstGeom prst="rect">
            <a:avLst/>
          </a:prstGeom>
        </p:spPr>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296031" y="4101080"/>
            <a:ext cx="8424936" cy="160951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smtClean="0">
                <a:solidFill>
                  <a:schemeClr val="tx1"/>
                </a:solidFill>
              </a:rPr>
              <a:t>Salah </a:t>
            </a:r>
            <a:r>
              <a:rPr lang="de-AT" sz="2000" dirty="0" err="1" smtClean="0">
                <a:solidFill>
                  <a:schemeClr val="tx1"/>
                </a:solidFill>
              </a:rPr>
              <a:t>Haijaj</a:t>
            </a:r>
            <a:r>
              <a:rPr lang="de-AT" sz="2000" dirty="0" smtClean="0">
                <a:solidFill>
                  <a:schemeClr val="tx1"/>
                </a:solidFill>
              </a:rPr>
              <a:t>, neun Jahre alt aus den Palästinensischen Autonomiegebieten. Sein Vater und Onkel starben durch Bombenanschläge am Gazastreifen. Nun lebt er mit 16 anderen Personen in einem zerstörten Haus, wo er frieren und hungern muss. Er geht nur unregelmäßig zur Schule, kann sich jedoch aufgrund seiner psychosozialen Problemen und der erlittenen Traumata kaum konzentrieren.</a:t>
            </a:r>
            <a:endParaRPr lang="de-AT" sz="2000" dirty="0">
              <a:solidFill>
                <a:schemeClr val="tx1"/>
              </a:solidFill>
            </a:endParaRPr>
          </a:p>
        </p:txBody>
      </p:sp>
      <p:sp>
        <p:nvSpPr>
          <p:cNvPr id="14" name="TextBox 13"/>
          <p:cNvSpPr txBox="1"/>
          <p:nvPr/>
        </p:nvSpPr>
        <p:spPr>
          <a:xfrm>
            <a:off x="12638" y="5811005"/>
            <a:ext cx="3353767" cy="923330"/>
          </a:xfrm>
          <a:prstGeom prst="rect">
            <a:avLst/>
          </a:prstGeom>
          <a:noFill/>
        </p:spPr>
        <p:txBody>
          <a:bodyPr wrap="square" rtlCol="0">
            <a:spAutoFit/>
          </a:bodyPr>
          <a:lstStyle/>
          <a:p>
            <a:r>
              <a:rPr lang="de-DE" sz="800" dirty="0">
                <a:solidFill>
                  <a:schemeClr val="bg1"/>
                </a:solidFill>
              </a:rPr>
              <a:t>© UNICEF/UNI179595/</a:t>
            </a:r>
            <a:r>
              <a:rPr lang="de-DE" sz="800" dirty="0" err="1">
                <a:solidFill>
                  <a:schemeClr val="bg1"/>
                </a:solidFill>
              </a:rPr>
              <a:t>El</a:t>
            </a:r>
            <a:r>
              <a:rPr lang="de-DE" sz="800" dirty="0">
                <a:solidFill>
                  <a:schemeClr val="bg1"/>
                </a:solidFill>
              </a:rPr>
              <a:t> Baba</a:t>
            </a:r>
          </a:p>
          <a:p>
            <a:r>
              <a:rPr lang="de-DE" sz="800" dirty="0"/>
              <a:t/>
            </a:r>
            <a:br>
              <a:rPr lang="de-DE" sz="800" dirty="0"/>
            </a:br>
            <a:r>
              <a:rPr lang="de-AT" sz="800" dirty="0"/>
              <a:t/>
            </a:r>
            <a:br>
              <a:rPr lang="de-AT" sz="800" dirty="0"/>
            </a:br>
            <a:r>
              <a:rPr lang="de-AT" sz="800" dirty="0"/>
              <a:t/>
            </a:r>
            <a:br>
              <a:rPr lang="de-AT" sz="800" dirty="0"/>
            </a:br>
            <a:r>
              <a:rPr lang="de-AT" sz="800" dirty="0"/>
              <a:t/>
            </a:r>
            <a:br>
              <a:rPr lang="de-AT" sz="800" dirty="0"/>
            </a:br>
            <a:r>
              <a:rPr lang="de-AT" sz="800" dirty="0"/>
              <a:t/>
            </a:r>
            <a:br>
              <a:rPr lang="de-AT" sz="800" dirty="0"/>
            </a:br>
            <a:endParaRPr lang="en-US" sz="600" b="1" dirty="0">
              <a:latin typeface="Arial" pitchFamily="34" charset="0"/>
              <a:cs typeface="Arial" pitchFamily="34" charset="0"/>
            </a:endParaRPr>
          </a:p>
        </p:txBody>
      </p:sp>
    </p:spTree>
    <p:extLst>
      <p:ext uri="{BB962C8B-B14F-4D97-AF65-F5344CB8AC3E}">
        <p14:creationId xmlns:p14="http://schemas.microsoft.com/office/powerpoint/2010/main" val="218915092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388" y="-139268"/>
            <a:ext cx="9431557" cy="6287704"/>
          </a:xfrm>
          <a:prstGeom prst="rect">
            <a:avLst/>
          </a:prstGeom>
        </p:spPr>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6012160" y="188640"/>
            <a:ext cx="2952329" cy="562236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err="1" smtClean="0">
                <a:solidFill>
                  <a:schemeClr val="tx1"/>
                </a:solidFill>
              </a:rPr>
              <a:t>Chamroeun</a:t>
            </a:r>
            <a:r>
              <a:rPr lang="de-AT" sz="2000" dirty="0" smtClean="0">
                <a:solidFill>
                  <a:schemeClr val="tx1"/>
                </a:solidFill>
              </a:rPr>
              <a:t>, sechs Jahre alt aus Phnom Penh, Kambodscha. Er geht jeden Tag mit seiner Mutter auf die Straße um Müll zu sammeln, den sie für einen minimalen Betrag verkaufen. </a:t>
            </a:r>
            <a:r>
              <a:rPr lang="de-AT" sz="2000" dirty="0" err="1" smtClean="0">
                <a:solidFill>
                  <a:schemeClr val="tx1"/>
                </a:solidFill>
              </a:rPr>
              <a:t>Chamroeun</a:t>
            </a:r>
            <a:r>
              <a:rPr lang="de-AT" sz="2000" dirty="0" smtClean="0">
                <a:solidFill>
                  <a:schemeClr val="tx1"/>
                </a:solidFill>
              </a:rPr>
              <a:t> wird wahrscheinlich nicht zur Schule gehen können, weil sich das seine Eltern nicht leisten können. Vergangenes Jahr starb seine sechs Monate alte Schwester. Seine Familie hat Angst, dass auch er an vermeidbaren Krankheiten sterben könnte.</a:t>
            </a:r>
            <a:endParaRPr lang="de-AT" sz="2000" dirty="0">
              <a:solidFill>
                <a:schemeClr val="tx1"/>
              </a:solidFill>
            </a:endParaRPr>
          </a:p>
        </p:txBody>
      </p:sp>
      <p:sp>
        <p:nvSpPr>
          <p:cNvPr id="14" name="TextBox 13"/>
          <p:cNvSpPr txBox="1"/>
          <p:nvPr/>
        </p:nvSpPr>
        <p:spPr>
          <a:xfrm>
            <a:off x="12638" y="5811005"/>
            <a:ext cx="3353767" cy="1046440"/>
          </a:xfrm>
          <a:prstGeom prst="rect">
            <a:avLst/>
          </a:prstGeom>
          <a:noFill/>
        </p:spPr>
        <p:txBody>
          <a:bodyPr wrap="square" rtlCol="0">
            <a:spAutoFit/>
          </a:bodyPr>
          <a:lstStyle/>
          <a:p>
            <a:r>
              <a:rPr lang="de-DE" sz="800" dirty="0">
                <a:solidFill>
                  <a:schemeClr val="bg1"/>
                </a:solidFill>
              </a:rPr>
              <a:t>© UNICEF/UNI165124/Lovell</a:t>
            </a:r>
          </a:p>
          <a:p>
            <a:r>
              <a:rPr lang="de-DE" sz="800" dirty="0"/>
              <a:t/>
            </a:r>
            <a:br>
              <a:rPr lang="de-DE" sz="800" dirty="0"/>
            </a:br>
            <a:r>
              <a:rPr lang="de-DE" sz="800" dirty="0"/>
              <a:t/>
            </a:r>
            <a:br>
              <a:rPr lang="de-DE" sz="800" dirty="0"/>
            </a:br>
            <a:r>
              <a:rPr lang="de-AT" sz="800" dirty="0"/>
              <a:t/>
            </a:r>
            <a:br>
              <a:rPr lang="de-AT" sz="800" dirty="0"/>
            </a:br>
            <a:r>
              <a:rPr lang="de-AT" sz="800" dirty="0"/>
              <a:t/>
            </a:r>
            <a:br>
              <a:rPr lang="de-AT" sz="800" dirty="0"/>
            </a:br>
            <a:r>
              <a:rPr lang="de-AT" sz="800" dirty="0"/>
              <a:t/>
            </a:r>
            <a:br>
              <a:rPr lang="de-AT" sz="800" dirty="0"/>
            </a:br>
            <a:r>
              <a:rPr lang="de-AT" sz="800" dirty="0"/>
              <a:t/>
            </a:r>
            <a:br>
              <a:rPr lang="de-AT" sz="800" dirty="0"/>
            </a:br>
            <a:endParaRPr lang="en-US" sz="600" b="1" dirty="0">
              <a:latin typeface="Arial" pitchFamily="34" charset="0"/>
              <a:cs typeface="Arial" pitchFamily="34" charset="0"/>
            </a:endParaRPr>
          </a:p>
        </p:txBody>
      </p:sp>
    </p:spTree>
    <p:extLst>
      <p:ext uri="{BB962C8B-B14F-4D97-AF65-F5344CB8AC3E}">
        <p14:creationId xmlns:p14="http://schemas.microsoft.com/office/powerpoint/2010/main" val="280572949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103" y="-73498"/>
            <a:ext cx="9549975" cy="63666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107504" y="2754148"/>
            <a:ext cx="5040560" cy="3056493"/>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smtClean="0">
                <a:solidFill>
                  <a:schemeClr val="tx1"/>
                </a:solidFill>
              </a:rPr>
              <a:t>Syrisches Flüchtlingskind, etwa sechs Jahre alt, das in einem informellen Siedlungsgebiet im </a:t>
            </a:r>
            <a:r>
              <a:rPr lang="de-AT" sz="2000" dirty="0" err="1" smtClean="0">
                <a:solidFill>
                  <a:schemeClr val="tx1"/>
                </a:solidFill>
              </a:rPr>
              <a:t>Bekka</a:t>
            </a:r>
            <a:r>
              <a:rPr lang="de-AT" sz="2000" dirty="0" smtClean="0">
                <a:solidFill>
                  <a:schemeClr val="tx1"/>
                </a:solidFill>
              </a:rPr>
              <a:t>-Tal im Libanon lebt. Er und seine Familie mussten aufgrund des Syrienkriegs flüchten und leben nun in einem Zelt. Die meisten syrischen Kinder dort haben durch Hilfsorganisationen wie UNICEF oder UNHCR nun die Möglichkeit eine temporäre Schule zu besuchen. Jedoch sind viele Kinder durch den Krieg verstört und krank. Ihre Zukunft ist sehr ungewiss.</a:t>
            </a:r>
            <a:endParaRPr lang="de-AT" sz="2000" b="1" dirty="0">
              <a:solidFill>
                <a:schemeClr val="tx1"/>
              </a:solidFill>
            </a:endParaRPr>
          </a:p>
        </p:txBody>
      </p:sp>
      <p:sp>
        <p:nvSpPr>
          <p:cNvPr id="14" name="TextBox 13"/>
          <p:cNvSpPr txBox="1"/>
          <p:nvPr/>
        </p:nvSpPr>
        <p:spPr>
          <a:xfrm>
            <a:off x="107504" y="5904002"/>
            <a:ext cx="3353767" cy="553998"/>
          </a:xfrm>
          <a:prstGeom prst="rect">
            <a:avLst/>
          </a:prstGeom>
          <a:noFill/>
        </p:spPr>
        <p:txBody>
          <a:bodyPr wrap="square" rtlCol="0">
            <a:spAutoFit/>
          </a:bodyPr>
          <a:lstStyle/>
          <a:p>
            <a:r>
              <a:rPr lang="de-DE" sz="800" dirty="0"/>
              <a:t>© UNICEF/UN07740/</a:t>
            </a:r>
            <a:r>
              <a:rPr lang="de-DE" sz="800" dirty="0" err="1"/>
              <a:t>Kljajo</a:t>
            </a:r>
            <a:endParaRPr lang="de-DE" sz="800" dirty="0"/>
          </a:p>
          <a:p>
            <a:r>
              <a:rPr lang="de-DE" sz="800" dirty="0"/>
              <a:t/>
            </a:r>
            <a:br>
              <a:rPr lang="de-DE" sz="800" dirty="0"/>
            </a:br>
            <a:r>
              <a:rPr lang="de-DE" sz="800" dirty="0"/>
              <a:t/>
            </a:r>
            <a:br>
              <a:rPr lang="de-DE" sz="800" dirty="0"/>
            </a:br>
            <a:endParaRPr lang="en-US" sz="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9378977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tx2"/>
            </a:solidFill>
          </a:ln>
        </p:spPr>
        <p:txBody>
          <a:bodyPr/>
          <a:lstStyle/>
          <a:p>
            <a:r>
              <a:rPr lang="de-DE" dirty="0" smtClean="0">
                <a:solidFill>
                  <a:schemeClr val="tx2"/>
                </a:solidFill>
              </a:rPr>
              <a:t>Diskussionsrunde</a:t>
            </a:r>
            <a:endParaRPr lang="de-DE" dirty="0">
              <a:solidFill>
                <a:schemeClr val="tx2"/>
              </a:solidFill>
            </a:endParaRPr>
          </a:p>
        </p:txBody>
      </p:sp>
      <p:sp>
        <p:nvSpPr>
          <p:cNvPr id="3" name="Inhaltsplatzhalter 2"/>
          <p:cNvSpPr>
            <a:spLocks noGrp="1"/>
          </p:cNvSpPr>
          <p:nvPr>
            <p:ph idx="1"/>
          </p:nvPr>
        </p:nvSpPr>
        <p:spPr>
          <a:xfrm>
            <a:off x="590872" y="1844824"/>
            <a:ext cx="8229600" cy="5141168"/>
          </a:xfrm>
        </p:spPr>
        <p:txBody>
          <a:bodyPr>
            <a:normAutofit/>
          </a:bodyPr>
          <a:lstStyle/>
          <a:p>
            <a:pPr marL="342900" lvl="1" indent="-342900">
              <a:buFont typeface="Arial" panose="020B0604020202020204" pitchFamily="34" charset="0"/>
              <a:buChar char="•"/>
            </a:pPr>
            <a:r>
              <a:rPr lang="de-AT" dirty="0" smtClean="0"/>
              <a:t>Haben die Rollen miteinander zu tun?</a:t>
            </a:r>
          </a:p>
          <a:p>
            <a:pPr marL="342900" lvl="1" indent="-342900">
              <a:buFont typeface="Arial" panose="020B0604020202020204" pitchFamily="34" charset="0"/>
              <a:buChar char="•"/>
            </a:pPr>
            <a:r>
              <a:rPr lang="de-AT" dirty="0" smtClean="0"/>
              <a:t>Gibt es in Österreich oder auf der Welt unabhängig von diesen Rollen Menschen, die weiter hinten stehen würden?</a:t>
            </a:r>
          </a:p>
          <a:p>
            <a:pPr marL="342900" lvl="1" indent="-342900">
              <a:buFont typeface="Arial" panose="020B0604020202020204" pitchFamily="34" charset="0"/>
              <a:buChar char="•"/>
            </a:pPr>
            <a:r>
              <a:rPr lang="de-AT" dirty="0"/>
              <a:t>Worum geht es in diesem Spiel?</a:t>
            </a:r>
          </a:p>
          <a:p>
            <a:pPr marL="342900" lvl="1" indent="-342900">
              <a:buFont typeface="Arial" panose="020B0604020202020204" pitchFamily="34" charset="0"/>
              <a:buChar char="•"/>
            </a:pPr>
            <a:r>
              <a:rPr lang="de-AT" dirty="0" smtClean="0"/>
              <a:t>Was hat das mit Bildung zu tun?</a:t>
            </a:r>
          </a:p>
          <a:p>
            <a:pPr marL="342900" lvl="1" indent="-342900">
              <a:buFont typeface="Arial" panose="020B0604020202020204" pitchFamily="34" charset="0"/>
              <a:buChar char="•"/>
            </a:pPr>
            <a:r>
              <a:rPr lang="de-AT" dirty="0" smtClean="0"/>
              <a:t>Warum ist Bildung so wichtig? </a:t>
            </a:r>
          </a:p>
          <a:p>
            <a:pPr marL="342900" lvl="1" indent="-342900">
              <a:buFont typeface="Arial" panose="020B0604020202020204" pitchFamily="34" charset="0"/>
              <a:buChar char="•"/>
            </a:pPr>
            <a:r>
              <a:rPr lang="de-AT" dirty="0" smtClean="0"/>
              <a:t>Warum sollte man Bildung für Alle unterstützen?</a:t>
            </a:r>
          </a:p>
          <a:p>
            <a:pPr marL="342900" lvl="1" indent="-342900">
              <a:buFont typeface="Arial" panose="020B0604020202020204" pitchFamily="34" charset="0"/>
              <a:buChar char="•"/>
            </a:pPr>
            <a:endParaRPr lang="de-AT"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6093295"/>
            <a:ext cx="3800762" cy="58191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5808822"/>
            <a:ext cx="2715408" cy="1150866"/>
          </a:xfrm>
          <a:prstGeom prst="rect">
            <a:avLst/>
          </a:prstGeom>
        </p:spPr>
      </p:pic>
    </p:spTree>
    <p:extLst>
      <p:ext uri="{BB962C8B-B14F-4D97-AF65-F5344CB8AC3E}">
        <p14:creationId xmlns:p14="http://schemas.microsoft.com/office/powerpoint/2010/main" val="424555223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tx2"/>
                </a:solidFill>
              </a:rPr>
              <a:t>KONTAKT</a:t>
            </a:r>
            <a:endParaRPr lang="de-AT" b="1" dirty="0">
              <a:solidFill>
                <a:schemeClr val="tx2"/>
              </a:solidFill>
            </a:endParaRPr>
          </a:p>
        </p:txBody>
      </p:sp>
      <p:sp>
        <p:nvSpPr>
          <p:cNvPr id="3" name="Inhaltsplatzhalter 2"/>
          <p:cNvSpPr>
            <a:spLocks noGrp="1"/>
          </p:cNvSpPr>
          <p:nvPr>
            <p:ph idx="1"/>
          </p:nvPr>
        </p:nvSpPr>
        <p:spPr/>
        <p:txBody>
          <a:bodyPr>
            <a:normAutofit fontScale="70000" lnSpcReduction="20000"/>
          </a:bodyPr>
          <a:lstStyle/>
          <a:p>
            <a:pPr marL="0" indent="0">
              <a:buNone/>
            </a:pPr>
            <a:r>
              <a:rPr lang="de-AT" b="1" dirty="0"/>
              <a:t> </a:t>
            </a:r>
            <a:endParaRPr lang="de-AT" dirty="0"/>
          </a:p>
          <a:p>
            <a:pPr marL="0" indent="0">
              <a:buNone/>
            </a:pPr>
            <a:r>
              <a:rPr lang="de-AT" sz="3800" b="1" dirty="0"/>
              <a:t>UNICEF </a:t>
            </a:r>
            <a:r>
              <a:rPr lang="de-AT" sz="3800" b="1" dirty="0" smtClean="0"/>
              <a:t>Österreich</a:t>
            </a:r>
          </a:p>
          <a:p>
            <a:pPr marL="0" indent="0">
              <a:buNone/>
            </a:pPr>
            <a:r>
              <a:rPr lang="de-AT" sz="3800" dirty="0" err="1" smtClean="0"/>
              <a:t>Mariahilfer</a:t>
            </a:r>
            <a:r>
              <a:rPr lang="de-AT" sz="3800" dirty="0" smtClean="0"/>
              <a:t> </a:t>
            </a:r>
            <a:r>
              <a:rPr lang="de-AT" sz="3800" dirty="0"/>
              <a:t>Straße </a:t>
            </a:r>
            <a:r>
              <a:rPr lang="de-AT" sz="3800" dirty="0" smtClean="0"/>
              <a:t>176/10, </a:t>
            </a:r>
            <a:r>
              <a:rPr lang="de-AT" sz="3800" dirty="0"/>
              <a:t>A-1150 </a:t>
            </a:r>
            <a:r>
              <a:rPr lang="de-AT" sz="3800" dirty="0" smtClean="0"/>
              <a:t>Wien</a:t>
            </a:r>
            <a:endParaRPr lang="de-AT" sz="3800" dirty="0"/>
          </a:p>
          <a:p>
            <a:pPr marL="0" indent="0">
              <a:buNone/>
            </a:pPr>
            <a:r>
              <a:rPr lang="de-AT" sz="3800" dirty="0"/>
              <a:t>T +43 1 879 21 91</a:t>
            </a:r>
          </a:p>
          <a:p>
            <a:pPr marL="0" indent="0">
              <a:buNone/>
            </a:pPr>
            <a:r>
              <a:rPr lang="de-AT" sz="3800" dirty="0"/>
              <a:t>Web: </a:t>
            </a:r>
            <a:r>
              <a:rPr lang="de-AT" sz="3800" u="sng" dirty="0" smtClean="0">
                <a:hlinkClick r:id="rId2"/>
              </a:rPr>
              <a:t>www.unicef.at</a:t>
            </a:r>
            <a:endParaRPr lang="de-AT" sz="3800" u="sng" dirty="0" smtClean="0"/>
          </a:p>
          <a:p>
            <a:pPr marL="0" indent="0">
              <a:buNone/>
            </a:pPr>
            <a:r>
              <a:rPr lang="de-AT" sz="3800" dirty="0" smtClean="0"/>
              <a:t>E-Mail: </a:t>
            </a:r>
            <a:r>
              <a:rPr lang="de-AT" sz="3800" dirty="0" smtClean="0">
                <a:hlinkClick r:id="rId3"/>
              </a:rPr>
              <a:t>geissler@unicef.at</a:t>
            </a:r>
            <a:endParaRPr lang="de-AT" sz="3800" dirty="0" smtClean="0"/>
          </a:p>
          <a:p>
            <a:pPr marL="0" indent="0">
              <a:buNone/>
            </a:pPr>
            <a:endParaRPr lang="de-AT" sz="3800" u="sng" dirty="0">
              <a:hlinkClick r:id="rId4"/>
            </a:endParaRPr>
          </a:p>
          <a:p>
            <a:pPr marL="0" indent="0">
              <a:buNone/>
            </a:pPr>
            <a:r>
              <a:rPr lang="de-AT" sz="3800" u="sng" dirty="0" smtClean="0">
                <a:hlinkClick r:id="rId4"/>
              </a:rPr>
              <a:t>www.facebook.com/unicefoesterreich</a:t>
            </a:r>
            <a:endParaRPr lang="de-AT" sz="3800" dirty="0"/>
          </a:p>
          <a:p>
            <a:pPr marL="0" indent="0">
              <a:buNone/>
            </a:pPr>
            <a:r>
              <a:rPr lang="de-AT" dirty="0"/>
              <a:t> </a:t>
            </a:r>
          </a:p>
          <a:p>
            <a:pPr marL="0" indent="0">
              <a:buNone/>
            </a:pPr>
            <a:r>
              <a:rPr lang="de-AT" dirty="0"/>
              <a:t> </a:t>
            </a:r>
          </a:p>
          <a:p>
            <a:pPr marL="0" indent="0">
              <a:buNone/>
            </a:pPr>
            <a:r>
              <a:rPr lang="de-AT" dirty="0"/>
              <a:t/>
            </a:r>
            <a:br>
              <a:rPr lang="de-AT" dirty="0"/>
            </a:br>
            <a:endParaRPr lang="de-AT" dirty="0"/>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5085184"/>
            <a:ext cx="5616624" cy="857547"/>
          </a:xfrm>
          <a:prstGeom prst="rect">
            <a:avLst/>
          </a:prstGeom>
        </p:spPr>
      </p:pic>
    </p:spTree>
    <p:extLst>
      <p:ext uri="{BB962C8B-B14F-4D97-AF65-F5344CB8AC3E}">
        <p14:creationId xmlns:p14="http://schemas.microsoft.com/office/powerpoint/2010/main" val="184458200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537" y="-49022"/>
            <a:ext cx="9532074" cy="6354716"/>
          </a:xfrm>
          <a:prstGeom prst="rect">
            <a:avLst/>
          </a:prstGeom>
        </p:spPr>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158808" y="620688"/>
            <a:ext cx="4211960" cy="158417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r>
              <a:rPr lang="de-AT" sz="2000" dirty="0" smtClean="0">
                <a:solidFill>
                  <a:schemeClr val="tx1"/>
                </a:solidFill>
              </a:rPr>
              <a:t>Janna, 8 Jahre alt und aus </a:t>
            </a:r>
            <a:r>
              <a:rPr lang="de-AT" sz="2000" dirty="0" err="1" smtClean="0">
                <a:solidFill>
                  <a:schemeClr val="tx1"/>
                </a:solidFill>
              </a:rPr>
              <a:t>Baghdad</a:t>
            </a:r>
            <a:r>
              <a:rPr lang="de-AT" sz="2000" dirty="0" smtClean="0">
                <a:solidFill>
                  <a:schemeClr val="tx1"/>
                </a:solidFill>
              </a:rPr>
              <a:t>, Irak. Sie hat das Glück in die Schule gehen zu dürfen. Mehr als zwei Millionen irakische Kinder können das nicht.</a:t>
            </a:r>
            <a:endParaRPr lang="de-AT" sz="2000" dirty="0">
              <a:solidFill>
                <a:schemeClr val="tx1"/>
              </a:solidFill>
            </a:endParaRPr>
          </a:p>
        </p:txBody>
      </p:sp>
      <p:sp>
        <p:nvSpPr>
          <p:cNvPr id="14" name="TextBox 13"/>
          <p:cNvSpPr txBox="1"/>
          <p:nvPr/>
        </p:nvSpPr>
        <p:spPr>
          <a:xfrm>
            <a:off x="7020272" y="5760362"/>
            <a:ext cx="2952389" cy="215444"/>
          </a:xfrm>
          <a:prstGeom prst="rect">
            <a:avLst/>
          </a:prstGeom>
          <a:noFill/>
        </p:spPr>
        <p:txBody>
          <a:bodyPr wrap="square" rtlCol="0">
            <a:spAutoFit/>
          </a:bodyPr>
          <a:lstStyle/>
          <a:p>
            <a:r>
              <a:rPr lang="de-AT" sz="800" dirty="0">
                <a:solidFill>
                  <a:schemeClr val="bg1"/>
                </a:solidFill>
              </a:rPr>
              <a:t>© UNICEF/UN08244/</a:t>
            </a:r>
            <a:r>
              <a:rPr lang="de-AT" sz="800" dirty="0" err="1">
                <a:solidFill>
                  <a:schemeClr val="bg1"/>
                </a:solidFill>
              </a:rPr>
              <a:t>Khuzaie</a:t>
            </a:r>
            <a:endParaRPr lang="en-US" sz="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5431924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238" y="-65087"/>
            <a:ext cx="4614940" cy="6923087"/>
          </a:xfrm>
          <a:prstGeom prst="rect">
            <a:avLst/>
          </a:prstGeom>
        </p:spPr>
      </p:pic>
      <p:sp>
        <p:nvSpPr>
          <p:cNvPr id="24581" name="Rectangle 5"/>
          <p:cNvSpPr>
            <a:spLocks/>
          </p:cNvSpPr>
          <p:nvPr/>
        </p:nvSpPr>
        <p:spPr bwMode="auto">
          <a:xfrm>
            <a:off x="-198852" y="6256338"/>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59088" y="6386513"/>
            <a:ext cx="1871353" cy="393663"/>
          </a:xfrm>
          <a:prstGeom prst="rect">
            <a:avLst/>
          </a:prstGeom>
        </p:spPr>
      </p:pic>
      <p:sp>
        <p:nvSpPr>
          <p:cNvPr id="13" name="Rectangle 4"/>
          <p:cNvSpPr>
            <a:spLocks/>
          </p:cNvSpPr>
          <p:nvPr/>
        </p:nvSpPr>
        <p:spPr bwMode="auto">
          <a:xfrm>
            <a:off x="5798374" y="1412776"/>
            <a:ext cx="2664296" cy="223224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r>
              <a:rPr lang="de-AT" dirty="0" err="1" smtClean="0">
                <a:solidFill>
                  <a:schemeClr val="tx1"/>
                </a:solidFill>
              </a:rPr>
              <a:t>Fatouma</a:t>
            </a:r>
            <a:r>
              <a:rPr lang="de-AT" dirty="0" smtClean="0">
                <a:solidFill>
                  <a:schemeClr val="tx1"/>
                </a:solidFill>
              </a:rPr>
              <a:t>, 10 Jahre alt und aus Mali. Sie geht momentan zur Schule, jedoch wird ihre Stadt </a:t>
            </a:r>
            <a:r>
              <a:rPr lang="de-AT" dirty="0" err="1" smtClean="0">
                <a:solidFill>
                  <a:schemeClr val="tx1"/>
                </a:solidFill>
              </a:rPr>
              <a:t>Timbuktu</a:t>
            </a:r>
            <a:r>
              <a:rPr lang="de-AT" dirty="0" smtClean="0">
                <a:solidFill>
                  <a:schemeClr val="tx1"/>
                </a:solidFill>
              </a:rPr>
              <a:t> oft von Rebellen besetzt, wodurch sie nicht immer zur Schule gehen kann. </a:t>
            </a:r>
            <a:endParaRPr lang="de-AT" dirty="0">
              <a:solidFill>
                <a:schemeClr val="tx1"/>
              </a:solidFill>
            </a:endParaRPr>
          </a:p>
        </p:txBody>
      </p:sp>
      <p:sp>
        <p:nvSpPr>
          <p:cNvPr id="14" name="TextBox 13"/>
          <p:cNvSpPr txBox="1"/>
          <p:nvPr/>
        </p:nvSpPr>
        <p:spPr>
          <a:xfrm>
            <a:off x="7049623" y="5949280"/>
            <a:ext cx="3353767" cy="430887"/>
          </a:xfrm>
          <a:prstGeom prst="rect">
            <a:avLst/>
          </a:prstGeom>
          <a:noFill/>
        </p:spPr>
        <p:txBody>
          <a:bodyPr wrap="square" rtlCol="0">
            <a:spAutoFit/>
          </a:bodyPr>
          <a:lstStyle/>
          <a:p>
            <a:r>
              <a:rPr lang="de-AT" sz="800" dirty="0"/>
              <a:t>© UNICEF/UNI146414/</a:t>
            </a:r>
            <a:r>
              <a:rPr lang="de-AT" sz="800" dirty="0" err="1"/>
              <a:t>Dicko</a:t>
            </a:r>
            <a:endParaRPr lang="de-AT" sz="800" dirty="0"/>
          </a:p>
          <a:p>
            <a:r>
              <a:rPr lang="de-AT" sz="800" dirty="0"/>
              <a:t/>
            </a:r>
            <a:br>
              <a:rPr lang="de-AT" sz="800" dirty="0"/>
            </a:br>
            <a:endParaRPr lang="en-US" sz="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5769283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8" y="-199256"/>
            <a:ext cx="9150298" cy="6862724"/>
          </a:xfrm>
          <a:prstGeom prst="rect">
            <a:avLst/>
          </a:prstGeom>
        </p:spPr>
      </p:pic>
      <p:sp>
        <p:nvSpPr>
          <p:cNvPr id="24581" name="Rectangle 5"/>
          <p:cNvSpPr>
            <a:spLocks/>
          </p:cNvSpPr>
          <p:nvPr/>
        </p:nvSpPr>
        <p:spPr bwMode="auto">
          <a:xfrm>
            <a:off x="-179388" y="6256338"/>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dirty="0"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6" y="6392881"/>
            <a:ext cx="1871353" cy="393663"/>
          </a:xfrm>
          <a:prstGeom prst="rect">
            <a:avLst/>
          </a:prstGeom>
        </p:spPr>
      </p:pic>
      <p:sp>
        <p:nvSpPr>
          <p:cNvPr id="13" name="Rectangle 4"/>
          <p:cNvSpPr>
            <a:spLocks/>
          </p:cNvSpPr>
          <p:nvPr/>
        </p:nvSpPr>
        <p:spPr bwMode="auto">
          <a:xfrm>
            <a:off x="251520" y="227411"/>
            <a:ext cx="5004846" cy="154540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r>
              <a:rPr lang="de-AT" sz="2000" dirty="0" err="1" smtClean="0">
                <a:solidFill>
                  <a:schemeClr val="tx1"/>
                </a:solidFill>
              </a:rPr>
              <a:t>Ashima</a:t>
            </a:r>
            <a:r>
              <a:rPr lang="de-AT" sz="2000" dirty="0" smtClean="0">
                <a:solidFill>
                  <a:schemeClr val="tx1"/>
                </a:solidFill>
              </a:rPr>
              <a:t>, acht Jahre als und aus Nepal. Durch das verheerende Erbeben 2015 wurde jedoch ihre Schule zerstört. Momentan wird die Schule noch aufgebaut. Ihr Lieblingsfach bisher war Englisch.</a:t>
            </a:r>
            <a:endParaRPr lang="de-AT" sz="2000" dirty="0">
              <a:solidFill>
                <a:schemeClr val="tx1"/>
              </a:solidFill>
            </a:endParaRPr>
          </a:p>
        </p:txBody>
      </p:sp>
      <p:sp>
        <p:nvSpPr>
          <p:cNvPr id="14" name="TextBox 13"/>
          <p:cNvSpPr txBox="1"/>
          <p:nvPr/>
        </p:nvSpPr>
        <p:spPr>
          <a:xfrm>
            <a:off x="7524328" y="5955626"/>
            <a:ext cx="3079855" cy="430887"/>
          </a:xfrm>
          <a:prstGeom prst="rect">
            <a:avLst/>
          </a:prstGeom>
          <a:noFill/>
        </p:spPr>
        <p:txBody>
          <a:bodyPr wrap="square" rtlCol="0">
            <a:spAutoFit/>
          </a:bodyPr>
          <a:lstStyle/>
          <a:p>
            <a:r>
              <a:rPr lang="de-AT" sz="800" dirty="0"/>
              <a:t>© UNICEF/UNI183839/Page</a:t>
            </a:r>
          </a:p>
          <a:p>
            <a:r>
              <a:rPr lang="de-AT" sz="800" dirty="0"/>
              <a:t/>
            </a:r>
            <a:br>
              <a:rPr lang="de-AT" sz="800" dirty="0"/>
            </a:br>
            <a:endParaRPr lang="en-US" sz="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084395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309" y="0"/>
            <a:ext cx="9423309" cy="6282205"/>
          </a:xfrm>
          <a:prstGeom prst="rect">
            <a:avLst/>
          </a:prstGeom>
        </p:spPr>
      </p:pic>
      <p:sp>
        <p:nvSpPr>
          <p:cNvPr id="24581" name="Rectangle 5"/>
          <p:cNvSpPr>
            <a:spLocks/>
          </p:cNvSpPr>
          <p:nvPr/>
        </p:nvSpPr>
        <p:spPr bwMode="auto">
          <a:xfrm>
            <a:off x="-179388" y="6256338"/>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dirty="0"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6" y="6392881"/>
            <a:ext cx="1871353" cy="393663"/>
          </a:xfrm>
          <a:prstGeom prst="rect">
            <a:avLst/>
          </a:prstGeom>
        </p:spPr>
      </p:pic>
      <p:sp>
        <p:nvSpPr>
          <p:cNvPr id="13" name="Rectangle 4"/>
          <p:cNvSpPr>
            <a:spLocks/>
          </p:cNvSpPr>
          <p:nvPr/>
        </p:nvSpPr>
        <p:spPr bwMode="auto">
          <a:xfrm>
            <a:off x="3868480" y="764704"/>
            <a:ext cx="5004846" cy="154540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r>
              <a:rPr lang="de-AT" sz="2000" dirty="0" err="1" smtClean="0">
                <a:solidFill>
                  <a:schemeClr val="tx1"/>
                </a:solidFill>
              </a:rPr>
              <a:t>Teba</a:t>
            </a:r>
            <a:r>
              <a:rPr lang="de-AT" sz="2000" dirty="0" smtClean="0">
                <a:solidFill>
                  <a:schemeClr val="tx1"/>
                </a:solidFill>
              </a:rPr>
              <a:t>, elf Jahre alt und aus Syrien möchte einmal Ärztin werden. Aufgrund des Krieges musste sie jedoch sechsmal in den letzten drei Jahren fliehen und lebt nun in sehr gefährlichen Verhältnissen in Damaskus. </a:t>
            </a:r>
            <a:endParaRPr lang="de-AT" sz="2000" dirty="0">
              <a:solidFill>
                <a:schemeClr val="tx1"/>
              </a:solidFill>
            </a:endParaRPr>
          </a:p>
        </p:txBody>
      </p:sp>
      <p:sp>
        <p:nvSpPr>
          <p:cNvPr id="14" name="TextBox 13"/>
          <p:cNvSpPr txBox="1"/>
          <p:nvPr/>
        </p:nvSpPr>
        <p:spPr>
          <a:xfrm>
            <a:off x="7524328" y="5955626"/>
            <a:ext cx="3079855" cy="553998"/>
          </a:xfrm>
          <a:prstGeom prst="rect">
            <a:avLst/>
          </a:prstGeom>
          <a:noFill/>
        </p:spPr>
        <p:txBody>
          <a:bodyPr wrap="square" rtlCol="0">
            <a:spAutoFit/>
          </a:bodyPr>
          <a:lstStyle/>
          <a:p>
            <a:r>
              <a:rPr lang="de-AT" sz="800" dirty="0"/>
              <a:t>© UNICEF/UN02933/</a:t>
            </a:r>
            <a:r>
              <a:rPr lang="de-AT" sz="800" dirty="0" err="1"/>
              <a:t>Sanadiki</a:t>
            </a:r>
            <a:endParaRPr lang="de-AT" sz="800" dirty="0"/>
          </a:p>
          <a:p>
            <a:r>
              <a:rPr lang="de-AT" sz="800" dirty="0"/>
              <a:t/>
            </a:r>
            <a:br>
              <a:rPr lang="de-AT" sz="800" dirty="0"/>
            </a:br>
            <a:r>
              <a:rPr lang="de-AT" sz="800" dirty="0"/>
              <a:t/>
            </a:r>
            <a:br>
              <a:rPr lang="de-AT" sz="800" dirty="0"/>
            </a:br>
            <a:endParaRPr lang="en-US" sz="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5681693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018" y="0"/>
            <a:ext cx="10247889" cy="6832545"/>
          </a:xfrm>
          <a:prstGeom prst="rect">
            <a:avLst/>
          </a:prstGeom>
        </p:spPr>
      </p:pic>
      <p:sp>
        <p:nvSpPr>
          <p:cNvPr id="24581" name="Rectangle 5"/>
          <p:cNvSpPr>
            <a:spLocks/>
          </p:cNvSpPr>
          <p:nvPr/>
        </p:nvSpPr>
        <p:spPr bwMode="auto">
          <a:xfrm>
            <a:off x="-189830" y="6256338"/>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92881"/>
            <a:ext cx="1871353" cy="393663"/>
          </a:xfrm>
          <a:prstGeom prst="rect">
            <a:avLst/>
          </a:prstGeom>
        </p:spPr>
      </p:pic>
      <p:sp>
        <p:nvSpPr>
          <p:cNvPr id="14" name="TextBox 13"/>
          <p:cNvSpPr txBox="1"/>
          <p:nvPr/>
        </p:nvSpPr>
        <p:spPr>
          <a:xfrm>
            <a:off x="-27003" y="6040894"/>
            <a:ext cx="3353767" cy="430887"/>
          </a:xfrm>
          <a:prstGeom prst="rect">
            <a:avLst/>
          </a:prstGeom>
          <a:noFill/>
        </p:spPr>
        <p:txBody>
          <a:bodyPr wrap="square" rtlCol="0">
            <a:spAutoFit/>
          </a:bodyPr>
          <a:lstStyle/>
          <a:p>
            <a:r>
              <a:rPr lang="de-AT" sz="800" dirty="0">
                <a:solidFill>
                  <a:schemeClr val="bg1"/>
                </a:solidFill>
              </a:rPr>
              <a:t>© UNICEF/UNI180130/Matas</a:t>
            </a:r>
          </a:p>
          <a:p>
            <a:r>
              <a:rPr lang="de-AT" sz="800" dirty="0"/>
              <a:t/>
            </a:r>
            <a:br>
              <a:rPr lang="de-AT" sz="800" dirty="0"/>
            </a:br>
            <a:endParaRPr lang="en-US" sz="600" b="1" dirty="0">
              <a:solidFill>
                <a:schemeClr val="bg1"/>
              </a:solidFill>
              <a:latin typeface="Arial" pitchFamily="34" charset="0"/>
              <a:cs typeface="Arial" pitchFamily="34" charset="0"/>
            </a:endParaRPr>
          </a:p>
        </p:txBody>
      </p:sp>
      <p:sp>
        <p:nvSpPr>
          <p:cNvPr id="8" name="Rectangle 4"/>
          <p:cNvSpPr>
            <a:spLocks/>
          </p:cNvSpPr>
          <p:nvPr/>
        </p:nvSpPr>
        <p:spPr bwMode="auto">
          <a:xfrm>
            <a:off x="199733" y="980728"/>
            <a:ext cx="4313614" cy="2016224"/>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r>
              <a:rPr lang="de-AT" sz="2000" dirty="0" err="1" smtClean="0">
                <a:solidFill>
                  <a:schemeClr val="tx1"/>
                </a:solidFill>
              </a:rPr>
              <a:t>Tiavina</a:t>
            </a:r>
            <a:r>
              <a:rPr lang="de-AT" sz="2000" dirty="0" smtClean="0">
                <a:solidFill>
                  <a:schemeClr val="tx1"/>
                </a:solidFill>
              </a:rPr>
              <a:t>, 12 Jahre als aus Madagaskar liebt Geschichte in der Schule. Sie kann sich aber oft nicht konzentrieren, weil</a:t>
            </a:r>
          </a:p>
          <a:p>
            <a:r>
              <a:rPr lang="de-AT" sz="2000" dirty="0" smtClean="0">
                <a:solidFill>
                  <a:schemeClr val="tx1"/>
                </a:solidFill>
              </a:rPr>
              <a:t>sie Hunger hat. Sie hat acht Geschwister und ihre Eltern haben kaum Geld für Essen.</a:t>
            </a:r>
            <a:endParaRPr lang="de-AT" sz="2000" dirty="0">
              <a:solidFill>
                <a:schemeClr val="tx1"/>
              </a:solidFill>
            </a:endParaRPr>
          </a:p>
        </p:txBody>
      </p:sp>
    </p:spTree>
    <p:extLst>
      <p:ext uri="{BB962C8B-B14F-4D97-AF65-F5344CB8AC3E}">
        <p14:creationId xmlns:p14="http://schemas.microsoft.com/office/powerpoint/2010/main" val="225934305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67" y="-73497"/>
            <a:ext cx="9472334" cy="6366651"/>
          </a:xfrm>
          <a:prstGeom prst="rect">
            <a:avLst/>
          </a:prstGeom>
        </p:spPr>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6444208" y="260648"/>
            <a:ext cx="2585244" cy="3096344"/>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smtClean="0">
                <a:solidFill>
                  <a:schemeClr val="tx1"/>
                </a:solidFill>
              </a:rPr>
              <a:t>Thomas, 16 Jahre alt aus Haiti macht eine Tischlerlehre in einem Zentrum für Straßenkinder. Er und seine drei Geschwister haben drei Jahre lang auf der Straße gelebt und keine Schule besucht.</a:t>
            </a:r>
            <a:endParaRPr lang="de-AT" sz="2000" dirty="0">
              <a:solidFill>
                <a:schemeClr val="tx1"/>
              </a:solidFill>
            </a:endParaRPr>
          </a:p>
        </p:txBody>
      </p:sp>
      <p:sp>
        <p:nvSpPr>
          <p:cNvPr id="14" name="TextBox 13"/>
          <p:cNvSpPr txBox="1"/>
          <p:nvPr/>
        </p:nvSpPr>
        <p:spPr>
          <a:xfrm>
            <a:off x="56133" y="5975806"/>
            <a:ext cx="3353767" cy="430887"/>
          </a:xfrm>
          <a:prstGeom prst="rect">
            <a:avLst/>
          </a:prstGeom>
          <a:noFill/>
        </p:spPr>
        <p:txBody>
          <a:bodyPr wrap="square" rtlCol="0">
            <a:spAutoFit/>
          </a:bodyPr>
          <a:lstStyle/>
          <a:p>
            <a:r>
              <a:rPr lang="de-AT" sz="800" dirty="0">
                <a:solidFill>
                  <a:schemeClr val="bg1"/>
                </a:solidFill>
              </a:rPr>
              <a:t>© UNICEF/UNI89218/</a:t>
            </a:r>
            <a:r>
              <a:rPr lang="de-AT" sz="800" dirty="0" err="1">
                <a:solidFill>
                  <a:schemeClr val="bg1"/>
                </a:solidFill>
              </a:rPr>
              <a:t>Ramoneda</a:t>
            </a:r>
            <a:endParaRPr lang="de-AT" sz="800" dirty="0">
              <a:solidFill>
                <a:schemeClr val="bg1"/>
              </a:solidFill>
            </a:endParaRPr>
          </a:p>
          <a:p>
            <a:r>
              <a:rPr lang="de-AT" sz="800" dirty="0"/>
              <a:t/>
            </a:r>
            <a:br>
              <a:rPr lang="de-AT" sz="800" dirty="0"/>
            </a:br>
            <a:endParaRPr lang="en-US" sz="600" b="1" dirty="0">
              <a:latin typeface="Arial" pitchFamily="34" charset="0"/>
              <a:cs typeface="Arial" pitchFamily="34" charset="0"/>
            </a:endParaRPr>
          </a:p>
        </p:txBody>
      </p:sp>
    </p:spTree>
    <p:extLst>
      <p:ext uri="{BB962C8B-B14F-4D97-AF65-F5344CB8AC3E}">
        <p14:creationId xmlns:p14="http://schemas.microsoft.com/office/powerpoint/2010/main" val="93919037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67" y="-42490"/>
            <a:ext cx="9472334" cy="6304637"/>
          </a:xfrm>
          <a:prstGeom prst="rect">
            <a:avLst/>
          </a:prstGeom>
        </p:spPr>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6444208" y="260648"/>
            <a:ext cx="2585244" cy="374441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smtClean="0">
                <a:solidFill>
                  <a:schemeClr val="tx1"/>
                </a:solidFill>
              </a:rPr>
              <a:t>Mustapha, 13 Jahre alt, kommt aus Aleppo in Syrien. Er flüchtete im September 2015 nach Deutschland, um ein neues Leben zu beginnen und wieder in die Schule zu gehen. Bei der Überfahrt nach Griechenland ertranken er und seine Familie fast.</a:t>
            </a:r>
            <a:endParaRPr lang="de-AT" sz="2000" dirty="0">
              <a:solidFill>
                <a:schemeClr val="tx1"/>
              </a:solidFill>
            </a:endParaRPr>
          </a:p>
        </p:txBody>
      </p:sp>
      <p:sp>
        <p:nvSpPr>
          <p:cNvPr id="14" name="TextBox 13"/>
          <p:cNvSpPr txBox="1"/>
          <p:nvPr/>
        </p:nvSpPr>
        <p:spPr>
          <a:xfrm>
            <a:off x="56133" y="5975806"/>
            <a:ext cx="3353767" cy="553998"/>
          </a:xfrm>
          <a:prstGeom prst="rect">
            <a:avLst/>
          </a:prstGeom>
          <a:noFill/>
        </p:spPr>
        <p:txBody>
          <a:bodyPr wrap="square" rtlCol="0">
            <a:spAutoFit/>
          </a:bodyPr>
          <a:lstStyle/>
          <a:p>
            <a:r>
              <a:rPr lang="de-AT" sz="800" dirty="0">
                <a:solidFill>
                  <a:schemeClr val="bg1"/>
                </a:solidFill>
              </a:rPr>
              <a:t>© UNICEF/UNI197053/</a:t>
            </a:r>
            <a:r>
              <a:rPr lang="de-AT" sz="800" dirty="0" err="1">
                <a:solidFill>
                  <a:schemeClr val="bg1"/>
                </a:solidFill>
              </a:rPr>
              <a:t>Romenzi</a:t>
            </a:r>
            <a:endParaRPr lang="de-AT" sz="800" dirty="0">
              <a:solidFill>
                <a:schemeClr val="bg1"/>
              </a:solidFill>
            </a:endParaRPr>
          </a:p>
          <a:p>
            <a:r>
              <a:rPr lang="de-AT" sz="800" dirty="0"/>
              <a:t/>
            </a:r>
            <a:br>
              <a:rPr lang="de-AT" sz="800" dirty="0"/>
            </a:br>
            <a:r>
              <a:rPr lang="de-AT" sz="800" dirty="0"/>
              <a:t/>
            </a:r>
            <a:br>
              <a:rPr lang="de-AT" sz="800" dirty="0"/>
            </a:br>
            <a:endParaRPr lang="en-US" sz="600" b="1" dirty="0">
              <a:latin typeface="Arial" pitchFamily="34" charset="0"/>
              <a:cs typeface="Arial" pitchFamily="34" charset="0"/>
            </a:endParaRPr>
          </a:p>
        </p:txBody>
      </p:sp>
    </p:spTree>
    <p:extLst>
      <p:ext uri="{BB962C8B-B14F-4D97-AF65-F5344CB8AC3E}">
        <p14:creationId xmlns:p14="http://schemas.microsoft.com/office/powerpoint/2010/main" val="416690373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978" y="-42490"/>
            <a:ext cx="9456955" cy="6304637"/>
          </a:xfrm>
          <a:prstGeom prst="rect">
            <a:avLst/>
          </a:prstGeom>
        </p:spPr>
      </p:pic>
      <p:sp>
        <p:nvSpPr>
          <p:cNvPr id="24581" name="Rectangle 5"/>
          <p:cNvSpPr>
            <a:spLocks/>
          </p:cNvSpPr>
          <p:nvPr/>
        </p:nvSpPr>
        <p:spPr bwMode="auto">
          <a:xfrm>
            <a:off x="-179388" y="6191250"/>
            <a:ext cx="9375776" cy="66675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GB" smtClean="0"/>
          </a:p>
        </p:txBody>
      </p:sp>
      <p:sp>
        <p:nvSpPr>
          <p:cNvPr id="24583" name="Text Box 8"/>
          <p:cNvSpPr txBox="1">
            <a:spLocks noChangeArrowheads="1"/>
          </p:cNvSpPr>
          <p:nvPr/>
        </p:nvSpPr>
        <p:spPr bwMode="auto">
          <a:xfrm>
            <a:off x="503238" y="638651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endParaRPr lang="en-US" sz="900" dirty="0" smtClean="0">
              <a:solidFill>
                <a:srgbClr val="FFFFFF"/>
              </a:solidFill>
              <a:latin typeface="Arial Bold" charset="0"/>
              <a:cs typeface="Arial Bold" charset="0"/>
              <a:sym typeface="Arial Bold" charset="0"/>
            </a:endParaRPr>
          </a:p>
        </p:txBody>
      </p:sp>
      <p:pic>
        <p:nvPicPr>
          <p:cNvPr id="11" name="Picture 10" descr="Unite_2lines_En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247" y="6327793"/>
            <a:ext cx="1871353" cy="393663"/>
          </a:xfrm>
          <a:prstGeom prst="rect">
            <a:avLst/>
          </a:prstGeom>
        </p:spPr>
      </p:pic>
      <p:sp>
        <p:nvSpPr>
          <p:cNvPr id="13" name="Rectangle 4"/>
          <p:cNvSpPr>
            <a:spLocks/>
          </p:cNvSpPr>
          <p:nvPr/>
        </p:nvSpPr>
        <p:spPr bwMode="auto">
          <a:xfrm>
            <a:off x="179512" y="260648"/>
            <a:ext cx="2585244" cy="468052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a:lstStyle/>
          <a:p>
            <a:pPr lvl="0"/>
            <a:r>
              <a:rPr lang="de-AT" sz="2000" dirty="0" err="1" smtClean="0">
                <a:solidFill>
                  <a:schemeClr val="tx1"/>
                </a:solidFill>
              </a:rPr>
              <a:t>Byamungu</a:t>
            </a:r>
            <a:r>
              <a:rPr lang="de-AT" sz="2000" dirty="0" smtClean="0">
                <a:solidFill>
                  <a:schemeClr val="tx1"/>
                </a:solidFill>
              </a:rPr>
              <a:t>, 13 Monate alt aus der Demokratischen Republik Kongo, leidet aufgrund von Armut und fehlenden Ressourcen an akuter Unterernährung. Wenn er nicht so schnell wie möglich Hilfsnährstoffe erhält, wird sein Gehirn beeinträchtigt sein und er wird sehr große Probleme in der Schule und Zukunft haben.</a:t>
            </a:r>
            <a:endParaRPr lang="de-AT" sz="2000" dirty="0">
              <a:solidFill>
                <a:schemeClr val="tx1"/>
              </a:solidFill>
            </a:endParaRPr>
          </a:p>
        </p:txBody>
      </p:sp>
      <p:sp>
        <p:nvSpPr>
          <p:cNvPr id="14" name="TextBox 13"/>
          <p:cNvSpPr txBox="1"/>
          <p:nvPr/>
        </p:nvSpPr>
        <p:spPr>
          <a:xfrm>
            <a:off x="12638" y="5811005"/>
            <a:ext cx="3353767" cy="677108"/>
          </a:xfrm>
          <a:prstGeom prst="rect">
            <a:avLst/>
          </a:prstGeom>
          <a:noFill/>
        </p:spPr>
        <p:txBody>
          <a:bodyPr wrap="square" rtlCol="0">
            <a:spAutoFit/>
          </a:bodyPr>
          <a:lstStyle/>
          <a:p>
            <a:r>
              <a:rPr lang="de-AT" sz="800" dirty="0">
                <a:solidFill>
                  <a:schemeClr val="bg1"/>
                </a:solidFill>
              </a:rPr>
              <a:t>© UNICEF/UN07635/</a:t>
            </a:r>
            <a:r>
              <a:rPr lang="de-AT" sz="800" dirty="0" err="1">
                <a:solidFill>
                  <a:schemeClr val="bg1"/>
                </a:solidFill>
              </a:rPr>
              <a:t>Dubourthoumieu</a:t>
            </a:r>
            <a:endParaRPr lang="de-AT" sz="800" dirty="0">
              <a:solidFill>
                <a:schemeClr val="bg1"/>
              </a:solidFill>
            </a:endParaRPr>
          </a:p>
          <a:p>
            <a:r>
              <a:rPr lang="de-AT" sz="800" dirty="0"/>
              <a:t/>
            </a:r>
            <a:br>
              <a:rPr lang="de-AT" sz="800" dirty="0"/>
            </a:br>
            <a:r>
              <a:rPr lang="de-AT" sz="800" dirty="0"/>
              <a:t/>
            </a:r>
            <a:br>
              <a:rPr lang="de-AT" sz="800" dirty="0"/>
            </a:br>
            <a:r>
              <a:rPr lang="de-AT" sz="800" dirty="0"/>
              <a:t/>
            </a:r>
            <a:br>
              <a:rPr lang="de-AT" sz="800" dirty="0"/>
            </a:br>
            <a:endParaRPr lang="en-US" sz="600" b="1" dirty="0">
              <a:latin typeface="Arial" pitchFamily="34" charset="0"/>
              <a:cs typeface="Arial" pitchFamily="34" charset="0"/>
            </a:endParaRPr>
          </a:p>
        </p:txBody>
      </p:sp>
    </p:spTree>
    <p:extLst>
      <p:ext uri="{BB962C8B-B14F-4D97-AF65-F5344CB8AC3E}">
        <p14:creationId xmlns:p14="http://schemas.microsoft.com/office/powerpoint/2010/main" val="379658798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Bildschirmpräsentation (4:3)</PresentationFormat>
  <Paragraphs>101</Paragraphs>
  <Slides>15</Slides>
  <Notes>13</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Diskussionsrunde</vt:lpstr>
      <vt:lpstr>KONTAKT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Lasser</dc:creator>
  <cp:lastModifiedBy>Corinna Geißler</cp:lastModifiedBy>
  <cp:revision>140</cp:revision>
  <cp:lastPrinted>2015-06-18T11:29:24Z</cp:lastPrinted>
  <dcterms:created xsi:type="dcterms:W3CDTF">2015-04-01T13:52:56Z</dcterms:created>
  <dcterms:modified xsi:type="dcterms:W3CDTF">2017-10-30T15:05:59Z</dcterms:modified>
</cp:coreProperties>
</file>