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295" r:id="rId2"/>
    <p:sldId id="294" r:id="rId3"/>
    <p:sldId id="323" r:id="rId4"/>
    <p:sldId id="324" r:id="rId5"/>
    <p:sldId id="328" r:id="rId6"/>
    <p:sldId id="325" r:id="rId7"/>
    <p:sldId id="346" r:id="rId8"/>
    <p:sldId id="326" r:id="rId9"/>
    <p:sldId id="347" r:id="rId10"/>
    <p:sldId id="329" r:id="rId11"/>
    <p:sldId id="330" r:id="rId12"/>
    <p:sldId id="334" r:id="rId13"/>
    <p:sldId id="332" r:id="rId14"/>
    <p:sldId id="335" r:id="rId15"/>
    <p:sldId id="333" r:id="rId16"/>
    <p:sldId id="336" r:id="rId17"/>
    <p:sldId id="337" r:id="rId18"/>
    <p:sldId id="340" r:id="rId19"/>
    <p:sldId id="341" r:id="rId20"/>
    <p:sldId id="342" r:id="rId21"/>
    <p:sldId id="343" r:id="rId22"/>
    <p:sldId id="344" r:id="rId23"/>
    <p:sldId id="345" r:id="rId24"/>
    <p:sldId id="320" r:id="rId25"/>
  </p:sldIdLst>
  <p:sldSz cx="9144000" cy="6858000" type="screen4x3"/>
  <p:notesSz cx="6662738"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126">
          <p15:clr>
            <a:srgbClr val="A4A3A4"/>
          </p15:clr>
        </p15:guide>
        <p15:guide id="2" pos="209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4629" autoAdjust="0"/>
  </p:normalViewPr>
  <p:slideViewPr>
    <p:cSldViewPr>
      <p:cViewPr>
        <p:scale>
          <a:sx n="118" d="100"/>
          <a:sy n="118" d="100"/>
        </p:scale>
        <p:origin x="-1434" y="-4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1" d="100"/>
          <a:sy n="81" d="100"/>
        </p:scale>
        <p:origin x="-4008" y="-102"/>
      </p:cViewPr>
      <p:guideLst>
        <p:guide orient="horz" pos="3126"/>
        <p:guide pos="209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3" y="4"/>
            <a:ext cx="2887913" cy="495612"/>
          </a:xfrm>
          <a:prstGeom prst="rect">
            <a:avLst/>
          </a:prstGeom>
        </p:spPr>
        <p:txBody>
          <a:bodyPr vert="horz" lIns="91440" tIns="45720" rIns="91440" bIns="45720" rtlCol="0"/>
          <a:lstStyle>
            <a:lvl1pPr algn="l">
              <a:defRPr sz="1200"/>
            </a:lvl1pPr>
          </a:lstStyle>
          <a:p>
            <a:r>
              <a:rPr lang="de-AT" smtClean="0"/>
              <a:t>Präsentation für ARA</a:t>
            </a:r>
            <a:endParaRPr lang="de-AT"/>
          </a:p>
        </p:txBody>
      </p:sp>
      <p:sp>
        <p:nvSpPr>
          <p:cNvPr id="3" name="Datumsplatzhalter 2"/>
          <p:cNvSpPr>
            <a:spLocks noGrp="1"/>
          </p:cNvSpPr>
          <p:nvPr>
            <p:ph type="dt" sz="quarter" idx="1"/>
          </p:nvPr>
        </p:nvSpPr>
        <p:spPr>
          <a:xfrm>
            <a:off x="3773273" y="4"/>
            <a:ext cx="2887913" cy="495612"/>
          </a:xfrm>
          <a:prstGeom prst="rect">
            <a:avLst/>
          </a:prstGeom>
        </p:spPr>
        <p:txBody>
          <a:bodyPr vert="horz" lIns="91440" tIns="45720" rIns="91440" bIns="45720" rtlCol="0"/>
          <a:lstStyle>
            <a:lvl1pPr algn="r">
              <a:defRPr sz="1200"/>
            </a:lvl1pPr>
          </a:lstStyle>
          <a:p>
            <a:r>
              <a:rPr lang="de-DE" smtClean="0"/>
              <a:t>20. August 2015</a:t>
            </a:r>
            <a:endParaRPr lang="de-AT"/>
          </a:p>
        </p:txBody>
      </p:sp>
      <p:sp>
        <p:nvSpPr>
          <p:cNvPr id="4" name="Fußzeilenplatzhalter 3"/>
          <p:cNvSpPr>
            <a:spLocks noGrp="1"/>
          </p:cNvSpPr>
          <p:nvPr>
            <p:ph type="ftr" sz="quarter" idx="2"/>
          </p:nvPr>
        </p:nvSpPr>
        <p:spPr>
          <a:xfrm>
            <a:off x="3" y="9427831"/>
            <a:ext cx="2887913" cy="497211"/>
          </a:xfrm>
          <a:prstGeom prst="rect">
            <a:avLst/>
          </a:prstGeom>
        </p:spPr>
        <p:txBody>
          <a:bodyPr vert="horz" lIns="91440" tIns="45720" rIns="91440" bIns="45720" rtlCol="0" anchor="b"/>
          <a:lstStyle>
            <a:lvl1pPr algn="l">
              <a:defRPr sz="1200"/>
            </a:lvl1pPr>
          </a:lstStyle>
          <a:p>
            <a:endParaRPr lang="de-AT"/>
          </a:p>
        </p:txBody>
      </p:sp>
      <p:sp>
        <p:nvSpPr>
          <p:cNvPr id="5" name="Foliennummernplatzhalter 4"/>
          <p:cNvSpPr>
            <a:spLocks noGrp="1"/>
          </p:cNvSpPr>
          <p:nvPr>
            <p:ph type="sldNum" sz="quarter" idx="3"/>
          </p:nvPr>
        </p:nvSpPr>
        <p:spPr>
          <a:xfrm>
            <a:off x="3773273" y="9427831"/>
            <a:ext cx="2887913" cy="497211"/>
          </a:xfrm>
          <a:prstGeom prst="rect">
            <a:avLst/>
          </a:prstGeom>
        </p:spPr>
        <p:txBody>
          <a:bodyPr vert="horz" lIns="91440" tIns="45720" rIns="91440" bIns="45720" rtlCol="0" anchor="b"/>
          <a:lstStyle>
            <a:lvl1pPr algn="r">
              <a:defRPr sz="1200"/>
            </a:lvl1pPr>
          </a:lstStyle>
          <a:p>
            <a:fld id="{959FC3CA-EAB5-4D89-81A9-4168F25A5E67}" type="slidenum">
              <a:rPr lang="de-AT" smtClean="0"/>
              <a:t>‹Nr.›</a:t>
            </a:fld>
            <a:endParaRPr lang="de-AT"/>
          </a:p>
        </p:txBody>
      </p:sp>
    </p:spTree>
    <p:extLst>
      <p:ext uri="{BB962C8B-B14F-4D97-AF65-F5344CB8AC3E}">
        <p14:creationId xmlns:p14="http://schemas.microsoft.com/office/powerpoint/2010/main" val="1721725362"/>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4" y="4"/>
            <a:ext cx="2887186" cy="496331"/>
          </a:xfrm>
          <a:prstGeom prst="rect">
            <a:avLst/>
          </a:prstGeom>
        </p:spPr>
        <p:txBody>
          <a:bodyPr vert="horz" lIns="91440" tIns="45720" rIns="91440" bIns="45720" rtlCol="0"/>
          <a:lstStyle>
            <a:lvl1pPr algn="l">
              <a:defRPr sz="1200"/>
            </a:lvl1pPr>
          </a:lstStyle>
          <a:p>
            <a:r>
              <a:rPr lang="de-AT" smtClean="0"/>
              <a:t>Präsentation für ARA</a:t>
            </a:r>
            <a:endParaRPr lang="de-AT"/>
          </a:p>
        </p:txBody>
      </p:sp>
      <p:sp>
        <p:nvSpPr>
          <p:cNvPr id="3" name="Datumsplatzhalter 2"/>
          <p:cNvSpPr>
            <a:spLocks noGrp="1"/>
          </p:cNvSpPr>
          <p:nvPr>
            <p:ph type="dt" idx="1"/>
          </p:nvPr>
        </p:nvSpPr>
        <p:spPr>
          <a:xfrm>
            <a:off x="3774014" y="4"/>
            <a:ext cx="2887186" cy="496331"/>
          </a:xfrm>
          <a:prstGeom prst="rect">
            <a:avLst/>
          </a:prstGeom>
        </p:spPr>
        <p:txBody>
          <a:bodyPr vert="horz" lIns="91440" tIns="45720" rIns="91440" bIns="45720" rtlCol="0"/>
          <a:lstStyle>
            <a:lvl1pPr algn="r">
              <a:defRPr sz="1200"/>
            </a:lvl1pPr>
          </a:lstStyle>
          <a:p>
            <a:r>
              <a:rPr lang="de-DE" smtClean="0"/>
              <a:t>20. August 2015</a:t>
            </a:r>
            <a:endParaRPr lang="de-AT"/>
          </a:p>
        </p:txBody>
      </p:sp>
      <p:sp>
        <p:nvSpPr>
          <p:cNvPr id="4" name="Folienbildplatzhalter 3"/>
          <p:cNvSpPr>
            <a:spLocks noGrp="1" noRot="1" noChangeAspect="1"/>
          </p:cNvSpPr>
          <p:nvPr>
            <p:ph type="sldImg" idx="2"/>
          </p:nvPr>
        </p:nvSpPr>
        <p:spPr>
          <a:xfrm>
            <a:off x="850900" y="744538"/>
            <a:ext cx="4960938" cy="3722687"/>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66274" y="4715153"/>
            <a:ext cx="5330190" cy="4466988"/>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6" name="Fußzeilenplatzhalter 5"/>
          <p:cNvSpPr>
            <a:spLocks noGrp="1"/>
          </p:cNvSpPr>
          <p:nvPr>
            <p:ph type="ftr" sz="quarter" idx="4"/>
          </p:nvPr>
        </p:nvSpPr>
        <p:spPr>
          <a:xfrm>
            <a:off x="4" y="9428587"/>
            <a:ext cx="2887186" cy="496331"/>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774014" y="9428587"/>
            <a:ext cx="2887186" cy="496331"/>
          </a:xfrm>
          <a:prstGeom prst="rect">
            <a:avLst/>
          </a:prstGeom>
        </p:spPr>
        <p:txBody>
          <a:bodyPr vert="horz" lIns="91440" tIns="45720" rIns="91440" bIns="45720" rtlCol="0" anchor="b"/>
          <a:lstStyle>
            <a:lvl1pPr algn="r">
              <a:defRPr sz="1200"/>
            </a:lvl1pPr>
          </a:lstStyle>
          <a:p>
            <a:fld id="{558D5213-9C2F-45C6-A5C0-12E2380FF906}" type="slidenum">
              <a:rPr lang="de-AT" smtClean="0"/>
              <a:t>‹Nr.›</a:t>
            </a:fld>
            <a:endParaRPr lang="de-AT"/>
          </a:p>
        </p:txBody>
      </p:sp>
    </p:spTree>
    <p:extLst>
      <p:ext uri="{BB962C8B-B14F-4D97-AF65-F5344CB8AC3E}">
        <p14:creationId xmlns:p14="http://schemas.microsoft.com/office/powerpoint/2010/main" val="3837847079"/>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1"/>
          <p:cNvSpPr>
            <a:spLocks noGrp="1" noRot="1" noChangeAspect="1" noChangeArrowheads="1" noTextEdit="1"/>
          </p:cNvSpPr>
          <p:nvPr>
            <p:ph type="sldImg"/>
          </p:nvPr>
        </p:nvSpPr>
        <p:spPr>
          <a:xfrm>
            <a:off x="850900" y="744538"/>
            <a:ext cx="4960938" cy="3722687"/>
          </a:xfrm>
          <a:solidFill>
            <a:srgbClr val="FFFFFF"/>
          </a:solidFill>
          <a:ln/>
        </p:spPr>
      </p:sp>
      <p:sp>
        <p:nvSpPr>
          <p:cNvPr id="103427" name="Rectangle 2"/>
          <p:cNvSpPr>
            <a:spLocks noGrp="1" noChangeArrowheads="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z="1200" kern="1200" dirty="0">
              <a:solidFill>
                <a:schemeClr val="tx1"/>
              </a:solidFill>
              <a:effectLst/>
              <a:latin typeface="Gill Sans" charset="0"/>
              <a:ea typeface="ヒラギノ角ゴ Pro W3" charset="-128"/>
              <a:cs typeface="+mn-cs"/>
            </a:endParaRPr>
          </a:p>
        </p:txBody>
      </p:sp>
      <p:sp>
        <p:nvSpPr>
          <p:cNvPr id="2" name="Kopfzeilenplatzhalter 1"/>
          <p:cNvSpPr>
            <a:spLocks noGrp="1"/>
          </p:cNvSpPr>
          <p:nvPr>
            <p:ph type="hdr" sz="quarter" idx="10"/>
          </p:nvPr>
        </p:nvSpPr>
        <p:spPr/>
        <p:txBody>
          <a:bodyPr/>
          <a:lstStyle/>
          <a:p>
            <a:r>
              <a:rPr lang="de-AT" smtClean="0"/>
              <a:t>Präsentation für ARA</a:t>
            </a:r>
            <a:endParaRPr lang="de-AT"/>
          </a:p>
        </p:txBody>
      </p:sp>
      <p:sp>
        <p:nvSpPr>
          <p:cNvPr id="3" name="Datumsplatzhalter 2"/>
          <p:cNvSpPr>
            <a:spLocks noGrp="1"/>
          </p:cNvSpPr>
          <p:nvPr>
            <p:ph type="dt" idx="11"/>
          </p:nvPr>
        </p:nvSpPr>
        <p:spPr/>
        <p:txBody>
          <a:bodyPr/>
          <a:lstStyle/>
          <a:p>
            <a:r>
              <a:rPr lang="de-DE" smtClean="0"/>
              <a:t>20. August 2015</a:t>
            </a:r>
            <a:endParaRPr lang="de-AT"/>
          </a:p>
        </p:txBody>
      </p:sp>
    </p:spTree>
    <p:extLst>
      <p:ext uri="{BB962C8B-B14F-4D97-AF65-F5344CB8AC3E}">
        <p14:creationId xmlns:p14="http://schemas.microsoft.com/office/powerpoint/2010/main" val="2209622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AT"/>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AT"/>
          </a:p>
        </p:txBody>
      </p:sp>
      <p:sp>
        <p:nvSpPr>
          <p:cNvPr id="4" name="Datumsplatzhalter 3"/>
          <p:cNvSpPr>
            <a:spLocks noGrp="1"/>
          </p:cNvSpPr>
          <p:nvPr>
            <p:ph type="dt" sz="half" idx="10"/>
          </p:nvPr>
        </p:nvSpPr>
        <p:spPr/>
        <p:txBody>
          <a:bodyPr/>
          <a:lstStyle/>
          <a:p>
            <a:fld id="{BE791280-137B-46EC-A253-865B6C141BA5}" type="datetimeFigureOut">
              <a:rPr lang="de-AT" smtClean="0"/>
              <a:t>31.03.2016</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E54B0C91-AD74-4F01-A3A8-2F26F3149C30}" type="slidenum">
              <a:rPr lang="de-AT" smtClean="0"/>
              <a:t>‹Nr.›</a:t>
            </a:fld>
            <a:endParaRPr lang="de-AT"/>
          </a:p>
        </p:txBody>
      </p:sp>
    </p:spTree>
    <p:extLst>
      <p:ext uri="{BB962C8B-B14F-4D97-AF65-F5344CB8AC3E}">
        <p14:creationId xmlns:p14="http://schemas.microsoft.com/office/powerpoint/2010/main" val="168942981"/>
      </p:ext>
    </p:extLst>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Datumsplatzhalter 3"/>
          <p:cNvSpPr>
            <a:spLocks noGrp="1"/>
          </p:cNvSpPr>
          <p:nvPr>
            <p:ph type="dt" sz="half" idx="10"/>
          </p:nvPr>
        </p:nvSpPr>
        <p:spPr/>
        <p:txBody>
          <a:bodyPr/>
          <a:lstStyle/>
          <a:p>
            <a:fld id="{BE791280-137B-46EC-A253-865B6C141BA5}" type="datetimeFigureOut">
              <a:rPr lang="de-AT" smtClean="0"/>
              <a:t>31.03.2016</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E54B0C91-AD74-4F01-A3A8-2F26F3149C30}" type="slidenum">
              <a:rPr lang="de-AT" smtClean="0"/>
              <a:t>‹Nr.›</a:t>
            </a:fld>
            <a:endParaRPr lang="de-AT"/>
          </a:p>
        </p:txBody>
      </p:sp>
    </p:spTree>
    <p:extLst>
      <p:ext uri="{BB962C8B-B14F-4D97-AF65-F5344CB8AC3E}">
        <p14:creationId xmlns:p14="http://schemas.microsoft.com/office/powerpoint/2010/main" val="1894437278"/>
      </p:ext>
    </p:extLst>
  </p:cSld>
  <p:clrMapOvr>
    <a:masterClrMapping/>
  </p:clrMapOvr>
  <p:transition spd="slow">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AT"/>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Datumsplatzhalter 3"/>
          <p:cNvSpPr>
            <a:spLocks noGrp="1"/>
          </p:cNvSpPr>
          <p:nvPr>
            <p:ph type="dt" sz="half" idx="10"/>
          </p:nvPr>
        </p:nvSpPr>
        <p:spPr/>
        <p:txBody>
          <a:bodyPr/>
          <a:lstStyle/>
          <a:p>
            <a:fld id="{BE791280-137B-46EC-A253-865B6C141BA5}" type="datetimeFigureOut">
              <a:rPr lang="de-AT" smtClean="0"/>
              <a:t>31.03.2016</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E54B0C91-AD74-4F01-A3A8-2F26F3149C30}" type="slidenum">
              <a:rPr lang="de-AT" smtClean="0"/>
              <a:t>‹Nr.›</a:t>
            </a:fld>
            <a:endParaRPr lang="de-AT"/>
          </a:p>
        </p:txBody>
      </p:sp>
    </p:spTree>
    <p:extLst>
      <p:ext uri="{BB962C8B-B14F-4D97-AF65-F5344CB8AC3E}">
        <p14:creationId xmlns:p14="http://schemas.microsoft.com/office/powerpoint/2010/main" val="1692421883"/>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Datumsplatzhalter 3"/>
          <p:cNvSpPr>
            <a:spLocks noGrp="1"/>
          </p:cNvSpPr>
          <p:nvPr>
            <p:ph type="dt" sz="half" idx="10"/>
          </p:nvPr>
        </p:nvSpPr>
        <p:spPr/>
        <p:txBody>
          <a:bodyPr/>
          <a:lstStyle/>
          <a:p>
            <a:fld id="{BE791280-137B-46EC-A253-865B6C141BA5}" type="datetimeFigureOut">
              <a:rPr lang="de-AT" smtClean="0"/>
              <a:t>31.03.2016</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E54B0C91-AD74-4F01-A3A8-2F26F3149C30}" type="slidenum">
              <a:rPr lang="de-AT" smtClean="0"/>
              <a:t>‹Nr.›</a:t>
            </a:fld>
            <a:endParaRPr lang="de-AT"/>
          </a:p>
        </p:txBody>
      </p:sp>
    </p:spTree>
    <p:extLst>
      <p:ext uri="{BB962C8B-B14F-4D97-AF65-F5344CB8AC3E}">
        <p14:creationId xmlns:p14="http://schemas.microsoft.com/office/powerpoint/2010/main" val="3468376345"/>
      </p:ext>
    </p:extLst>
  </p:cSld>
  <p:clrMapOvr>
    <a:masterClrMapping/>
  </p:clrMapOvr>
  <p:transition spd="slow">
    <p:cove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AT"/>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BE791280-137B-46EC-A253-865B6C141BA5}" type="datetimeFigureOut">
              <a:rPr lang="de-AT" smtClean="0"/>
              <a:t>31.03.2016</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E54B0C91-AD74-4F01-A3A8-2F26F3149C30}" type="slidenum">
              <a:rPr lang="de-AT" smtClean="0"/>
              <a:t>‹Nr.›</a:t>
            </a:fld>
            <a:endParaRPr lang="de-AT"/>
          </a:p>
        </p:txBody>
      </p:sp>
    </p:spTree>
    <p:extLst>
      <p:ext uri="{BB962C8B-B14F-4D97-AF65-F5344CB8AC3E}">
        <p14:creationId xmlns:p14="http://schemas.microsoft.com/office/powerpoint/2010/main" val="3495852652"/>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5" name="Datumsplatzhalter 4"/>
          <p:cNvSpPr>
            <a:spLocks noGrp="1"/>
          </p:cNvSpPr>
          <p:nvPr>
            <p:ph type="dt" sz="half" idx="10"/>
          </p:nvPr>
        </p:nvSpPr>
        <p:spPr/>
        <p:txBody>
          <a:bodyPr/>
          <a:lstStyle/>
          <a:p>
            <a:fld id="{BE791280-137B-46EC-A253-865B6C141BA5}" type="datetimeFigureOut">
              <a:rPr lang="de-AT" smtClean="0"/>
              <a:t>31.03.2016</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E54B0C91-AD74-4F01-A3A8-2F26F3149C30}" type="slidenum">
              <a:rPr lang="de-AT" smtClean="0"/>
              <a:t>‹Nr.›</a:t>
            </a:fld>
            <a:endParaRPr lang="de-AT"/>
          </a:p>
        </p:txBody>
      </p:sp>
    </p:spTree>
    <p:extLst>
      <p:ext uri="{BB962C8B-B14F-4D97-AF65-F5344CB8AC3E}">
        <p14:creationId xmlns:p14="http://schemas.microsoft.com/office/powerpoint/2010/main" val="203963771"/>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AT"/>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7" name="Datumsplatzhalter 6"/>
          <p:cNvSpPr>
            <a:spLocks noGrp="1"/>
          </p:cNvSpPr>
          <p:nvPr>
            <p:ph type="dt" sz="half" idx="10"/>
          </p:nvPr>
        </p:nvSpPr>
        <p:spPr/>
        <p:txBody>
          <a:bodyPr/>
          <a:lstStyle/>
          <a:p>
            <a:fld id="{BE791280-137B-46EC-A253-865B6C141BA5}" type="datetimeFigureOut">
              <a:rPr lang="de-AT" smtClean="0"/>
              <a:t>31.03.2016</a:t>
            </a:fld>
            <a:endParaRPr lang="de-AT"/>
          </a:p>
        </p:txBody>
      </p:sp>
      <p:sp>
        <p:nvSpPr>
          <p:cNvPr id="8" name="Fußzeilenplatzhalter 7"/>
          <p:cNvSpPr>
            <a:spLocks noGrp="1"/>
          </p:cNvSpPr>
          <p:nvPr>
            <p:ph type="ftr" sz="quarter" idx="11"/>
          </p:nvPr>
        </p:nvSpPr>
        <p:spPr/>
        <p:txBody>
          <a:bodyPr/>
          <a:lstStyle/>
          <a:p>
            <a:endParaRPr lang="de-AT"/>
          </a:p>
        </p:txBody>
      </p:sp>
      <p:sp>
        <p:nvSpPr>
          <p:cNvPr id="9" name="Foliennummernplatzhalter 8"/>
          <p:cNvSpPr>
            <a:spLocks noGrp="1"/>
          </p:cNvSpPr>
          <p:nvPr>
            <p:ph type="sldNum" sz="quarter" idx="12"/>
          </p:nvPr>
        </p:nvSpPr>
        <p:spPr/>
        <p:txBody>
          <a:bodyPr/>
          <a:lstStyle/>
          <a:p>
            <a:fld id="{E54B0C91-AD74-4F01-A3A8-2F26F3149C30}" type="slidenum">
              <a:rPr lang="de-AT" smtClean="0"/>
              <a:t>‹Nr.›</a:t>
            </a:fld>
            <a:endParaRPr lang="de-AT"/>
          </a:p>
        </p:txBody>
      </p:sp>
    </p:spTree>
    <p:extLst>
      <p:ext uri="{BB962C8B-B14F-4D97-AF65-F5344CB8AC3E}">
        <p14:creationId xmlns:p14="http://schemas.microsoft.com/office/powerpoint/2010/main" val="2849381441"/>
      </p:ext>
    </p:extLst>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Datumsplatzhalter 2"/>
          <p:cNvSpPr>
            <a:spLocks noGrp="1"/>
          </p:cNvSpPr>
          <p:nvPr>
            <p:ph type="dt" sz="half" idx="10"/>
          </p:nvPr>
        </p:nvSpPr>
        <p:spPr/>
        <p:txBody>
          <a:bodyPr/>
          <a:lstStyle/>
          <a:p>
            <a:fld id="{BE791280-137B-46EC-A253-865B6C141BA5}" type="datetimeFigureOut">
              <a:rPr lang="de-AT" smtClean="0"/>
              <a:t>31.03.2016</a:t>
            </a:fld>
            <a:endParaRPr lang="de-AT"/>
          </a:p>
        </p:txBody>
      </p:sp>
      <p:sp>
        <p:nvSpPr>
          <p:cNvPr id="4" name="Fußzeilenplatzhalter 3"/>
          <p:cNvSpPr>
            <a:spLocks noGrp="1"/>
          </p:cNvSpPr>
          <p:nvPr>
            <p:ph type="ftr" sz="quarter" idx="11"/>
          </p:nvPr>
        </p:nvSpPr>
        <p:spPr/>
        <p:txBody>
          <a:bodyPr/>
          <a:lstStyle/>
          <a:p>
            <a:endParaRPr lang="de-AT"/>
          </a:p>
        </p:txBody>
      </p:sp>
      <p:sp>
        <p:nvSpPr>
          <p:cNvPr id="5" name="Foliennummernplatzhalter 4"/>
          <p:cNvSpPr>
            <a:spLocks noGrp="1"/>
          </p:cNvSpPr>
          <p:nvPr>
            <p:ph type="sldNum" sz="quarter" idx="12"/>
          </p:nvPr>
        </p:nvSpPr>
        <p:spPr/>
        <p:txBody>
          <a:bodyPr/>
          <a:lstStyle/>
          <a:p>
            <a:fld id="{E54B0C91-AD74-4F01-A3A8-2F26F3149C30}" type="slidenum">
              <a:rPr lang="de-AT" smtClean="0"/>
              <a:t>‹Nr.›</a:t>
            </a:fld>
            <a:endParaRPr lang="de-AT"/>
          </a:p>
        </p:txBody>
      </p:sp>
    </p:spTree>
    <p:extLst>
      <p:ext uri="{BB962C8B-B14F-4D97-AF65-F5344CB8AC3E}">
        <p14:creationId xmlns:p14="http://schemas.microsoft.com/office/powerpoint/2010/main" val="903506216"/>
      </p:ext>
    </p:extLst>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E791280-137B-46EC-A253-865B6C141BA5}" type="datetimeFigureOut">
              <a:rPr lang="de-AT" smtClean="0"/>
              <a:t>31.03.2016</a:t>
            </a:fld>
            <a:endParaRPr lang="de-AT"/>
          </a:p>
        </p:txBody>
      </p:sp>
      <p:sp>
        <p:nvSpPr>
          <p:cNvPr id="3" name="Fußzeilenplatzhalter 2"/>
          <p:cNvSpPr>
            <a:spLocks noGrp="1"/>
          </p:cNvSpPr>
          <p:nvPr>
            <p:ph type="ftr" sz="quarter" idx="11"/>
          </p:nvPr>
        </p:nvSpPr>
        <p:spPr/>
        <p:txBody>
          <a:bodyPr/>
          <a:lstStyle/>
          <a:p>
            <a:endParaRPr lang="de-AT"/>
          </a:p>
        </p:txBody>
      </p:sp>
      <p:sp>
        <p:nvSpPr>
          <p:cNvPr id="4" name="Foliennummernplatzhalter 3"/>
          <p:cNvSpPr>
            <a:spLocks noGrp="1"/>
          </p:cNvSpPr>
          <p:nvPr>
            <p:ph type="sldNum" sz="quarter" idx="12"/>
          </p:nvPr>
        </p:nvSpPr>
        <p:spPr/>
        <p:txBody>
          <a:bodyPr/>
          <a:lstStyle/>
          <a:p>
            <a:fld id="{E54B0C91-AD74-4F01-A3A8-2F26F3149C30}" type="slidenum">
              <a:rPr lang="de-AT" smtClean="0"/>
              <a:t>‹Nr.›</a:t>
            </a:fld>
            <a:endParaRPr lang="de-AT"/>
          </a:p>
        </p:txBody>
      </p:sp>
    </p:spTree>
    <p:extLst>
      <p:ext uri="{BB962C8B-B14F-4D97-AF65-F5344CB8AC3E}">
        <p14:creationId xmlns:p14="http://schemas.microsoft.com/office/powerpoint/2010/main" val="3634501585"/>
      </p:ext>
    </p:extLst>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AT"/>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BE791280-137B-46EC-A253-865B6C141BA5}" type="datetimeFigureOut">
              <a:rPr lang="de-AT" smtClean="0"/>
              <a:t>31.03.2016</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E54B0C91-AD74-4F01-A3A8-2F26F3149C30}" type="slidenum">
              <a:rPr lang="de-AT" smtClean="0"/>
              <a:t>‹Nr.›</a:t>
            </a:fld>
            <a:endParaRPr lang="de-AT"/>
          </a:p>
        </p:txBody>
      </p:sp>
    </p:spTree>
    <p:extLst>
      <p:ext uri="{BB962C8B-B14F-4D97-AF65-F5344CB8AC3E}">
        <p14:creationId xmlns:p14="http://schemas.microsoft.com/office/powerpoint/2010/main" val="2839739042"/>
      </p:ext>
    </p:extLst>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AT"/>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BE791280-137B-46EC-A253-865B6C141BA5}" type="datetimeFigureOut">
              <a:rPr lang="de-AT" smtClean="0"/>
              <a:t>31.03.2016</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E54B0C91-AD74-4F01-A3A8-2F26F3149C30}" type="slidenum">
              <a:rPr lang="de-AT" smtClean="0"/>
              <a:t>‹Nr.›</a:t>
            </a:fld>
            <a:endParaRPr lang="de-AT"/>
          </a:p>
        </p:txBody>
      </p:sp>
    </p:spTree>
    <p:extLst>
      <p:ext uri="{BB962C8B-B14F-4D97-AF65-F5344CB8AC3E}">
        <p14:creationId xmlns:p14="http://schemas.microsoft.com/office/powerpoint/2010/main" val="3623131565"/>
      </p:ext>
    </p:extLst>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AT"/>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91280-137B-46EC-A253-865B6C141BA5}" type="datetimeFigureOut">
              <a:rPr lang="de-AT" smtClean="0"/>
              <a:t>31.03.2016</a:t>
            </a:fld>
            <a:endParaRPr lang="de-AT"/>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4B0C91-AD74-4F01-A3A8-2F26F3149C30}" type="slidenum">
              <a:rPr lang="de-AT" smtClean="0"/>
              <a:t>‹Nr.›</a:t>
            </a:fld>
            <a:endParaRPr lang="de-AT"/>
          </a:p>
        </p:txBody>
      </p:sp>
    </p:spTree>
    <p:extLst>
      <p:ext uri="{BB962C8B-B14F-4D97-AF65-F5344CB8AC3E}">
        <p14:creationId xmlns:p14="http://schemas.microsoft.com/office/powerpoint/2010/main" val="21559823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cove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hyperlink" Target="http://www.believeinzero.at/" TargetMode="External"/><Relationship Id="rId2" Type="http://schemas.openxmlformats.org/officeDocument/2006/relationships/hyperlink" Target="http://www.unicef.at/" TargetMode="Externa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hyperlink" Target="http://www.facebook.com/unicefoesterreich"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86816" y="-1314"/>
            <a:ext cx="9716404" cy="6477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200">
                <a:solidFill>
                  <a:srgbClr val="000000"/>
                </a:solidFill>
                <a:latin typeface="Gill Sans" charset="0"/>
                <a:ea typeface="ヒラギノ角ゴ ProN W3"/>
                <a:cs typeface="ヒラギノ角ゴ ProN W3"/>
                <a:sym typeface="Gill Sans" charset="0"/>
              </a:defRPr>
            </a:lvl1pPr>
            <a:lvl2pPr marL="740952" indent="-284979" eaLnBrk="0" hangingPunct="0">
              <a:defRPr sz="4200">
                <a:solidFill>
                  <a:srgbClr val="000000"/>
                </a:solidFill>
                <a:latin typeface="Gill Sans" charset="0"/>
                <a:ea typeface="ヒラギノ角ゴ ProN W3"/>
                <a:cs typeface="ヒラギノ角ゴ ProN W3"/>
                <a:sym typeface="Gill Sans" charset="0"/>
              </a:defRPr>
            </a:lvl2pPr>
            <a:lvl3pPr marL="1139930" indent="-227993" eaLnBrk="0" hangingPunct="0">
              <a:defRPr sz="4200">
                <a:solidFill>
                  <a:srgbClr val="000000"/>
                </a:solidFill>
                <a:latin typeface="Gill Sans" charset="0"/>
                <a:ea typeface="ヒラギノ角ゴ ProN W3"/>
                <a:cs typeface="ヒラギノ角ゴ ProN W3"/>
                <a:sym typeface="Gill Sans" charset="0"/>
              </a:defRPr>
            </a:lvl3pPr>
            <a:lvl4pPr marL="1595903" indent="-227993" eaLnBrk="0" hangingPunct="0">
              <a:defRPr sz="4200">
                <a:solidFill>
                  <a:srgbClr val="000000"/>
                </a:solidFill>
                <a:latin typeface="Gill Sans" charset="0"/>
                <a:ea typeface="ヒラギノ角ゴ ProN W3"/>
                <a:cs typeface="ヒラギノ角ゴ ProN W3"/>
                <a:sym typeface="Gill Sans" charset="0"/>
              </a:defRPr>
            </a:lvl4pPr>
            <a:lvl5pPr marL="2051873" indent="-227993" eaLnBrk="0" hangingPunct="0">
              <a:defRPr sz="4200">
                <a:solidFill>
                  <a:srgbClr val="000000"/>
                </a:solidFill>
                <a:latin typeface="Gill Sans" charset="0"/>
                <a:ea typeface="ヒラギノ角ゴ ProN W3"/>
                <a:cs typeface="ヒラギノ角ゴ ProN W3"/>
                <a:sym typeface="Gill Sans" charset="0"/>
              </a:defRPr>
            </a:lvl5pPr>
            <a:lvl6pPr marL="2507848" indent="-227993" algn="ctr" eaLnBrk="0" fontAlgn="base" hangingPunct="0">
              <a:spcBef>
                <a:spcPct val="0"/>
              </a:spcBef>
              <a:spcAft>
                <a:spcPct val="0"/>
              </a:spcAft>
              <a:defRPr sz="4200">
                <a:solidFill>
                  <a:srgbClr val="000000"/>
                </a:solidFill>
                <a:latin typeface="Gill Sans" charset="0"/>
                <a:ea typeface="ヒラギノ角ゴ ProN W3"/>
                <a:cs typeface="ヒラギノ角ゴ ProN W3"/>
                <a:sym typeface="Gill Sans" charset="0"/>
              </a:defRPr>
            </a:lvl6pPr>
            <a:lvl7pPr marL="2963820" indent="-227993" algn="ctr" eaLnBrk="0" fontAlgn="base" hangingPunct="0">
              <a:spcBef>
                <a:spcPct val="0"/>
              </a:spcBef>
              <a:spcAft>
                <a:spcPct val="0"/>
              </a:spcAft>
              <a:defRPr sz="4200">
                <a:solidFill>
                  <a:srgbClr val="000000"/>
                </a:solidFill>
                <a:latin typeface="Gill Sans" charset="0"/>
                <a:ea typeface="ヒラギノ角ゴ ProN W3"/>
                <a:cs typeface="ヒラギノ角ゴ ProN W3"/>
                <a:sym typeface="Gill Sans" charset="0"/>
              </a:defRPr>
            </a:lvl7pPr>
            <a:lvl8pPr marL="3419791" indent="-227993" algn="ctr" eaLnBrk="0" fontAlgn="base" hangingPunct="0">
              <a:spcBef>
                <a:spcPct val="0"/>
              </a:spcBef>
              <a:spcAft>
                <a:spcPct val="0"/>
              </a:spcAft>
              <a:defRPr sz="4200">
                <a:solidFill>
                  <a:srgbClr val="000000"/>
                </a:solidFill>
                <a:latin typeface="Gill Sans" charset="0"/>
                <a:ea typeface="ヒラギノ角ゴ ProN W3"/>
                <a:cs typeface="ヒラギノ角ゴ ProN W3"/>
                <a:sym typeface="Gill Sans" charset="0"/>
              </a:defRPr>
            </a:lvl8pPr>
            <a:lvl9pPr marL="3875760" indent="-227993" algn="ctr" eaLnBrk="0" fontAlgn="base" hangingPunct="0">
              <a:spcBef>
                <a:spcPct val="0"/>
              </a:spcBef>
              <a:spcAft>
                <a:spcPct val="0"/>
              </a:spcAft>
              <a:defRPr sz="4200">
                <a:solidFill>
                  <a:srgbClr val="000000"/>
                </a:solidFill>
                <a:latin typeface="Gill Sans" charset="0"/>
                <a:ea typeface="ヒラギノ角ゴ ProN W3"/>
                <a:cs typeface="ヒラギノ角ゴ ProN W3"/>
                <a:sym typeface="Gill Sans" charset="0"/>
              </a:defRPr>
            </a:lvl9pPr>
          </a:lstStyle>
          <a:p>
            <a:pPr eaLnBrk="1" hangingPunct="1"/>
            <a:fld id="{A0CD0E79-36E2-460A-975A-F0FB06DC1A39}" type="slidenum">
              <a:rPr lang="en-US" sz="900">
                <a:solidFill>
                  <a:srgbClr val="FFFFFF"/>
                </a:solidFill>
                <a:latin typeface="Lucida Grande" charset="0"/>
                <a:sym typeface="Lucida Grande" charset="0"/>
              </a:rPr>
              <a:pPr eaLnBrk="1" hangingPunct="1"/>
              <a:t>1</a:t>
            </a:fld>
            <a:endParaRPr lang="en-US" sz="900">
              <a:solidFill>
                <a:srgbClr val="FFFFFF"/>
              </a:solidFill>
              <a:latin typeface="Lucida Grande" charset="0"/>
              <a:sym typeface="Lucida Grande" charset="0"/>
            </a:endParaRPr>
          </a:p>
        </p:txBody>
      </p:sp>
      <p:sp>
        <p:nvSpPr>
          <p:cNvPr id="11" name="TextBox 10"/>
          <p:cNvSpPr txBox="1">
            <a:spLocks noChangeArrowheads="1"/>
          </p:cNvSpPr>
          <p:nvPr/>
        </p:nvSpPr>
        <p:spPr bwMode="auto">
          <a:xfrm>
            <a:off x="-36513" y="633"/>
            <a:ext cx="2347911" cy="461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195" tIns="45599" rIns="91195" bIns="45599">
            <a:spAutoFit/>
          </a:bodyPr>
          <a:lstStyle>
            <a:lvl1pPr eaLnBrk="0" hangingPunct="0">
              <a:defRPr sz="4200">
                <a:solidFill>
                  <a:srgbClr val="000000"/>
                </a:solidFill>
                <a:latin typeface="Gill Sans" charset="0"/>
                <a:ea typeface="ヒラギノ角ゴ ProN W3"/>
                <a:cs typeface="ヒラギノ角ゴ ProN W3"/>
                <a:sym typeface="Gill Sans" charset="0"/>
              </a:defRPr>
            </a:lvl1pPr>
            <a:lvl2pPr marL="742950" indent="-285750" eaLnBrk="0" hangingPunct="0">
              <a:defRPr sz="4200">
                <a:solidFill>
                  <a:srgbClr val="000000"/>
                </a:solidFill>
                <a:latin typeface="Gill Sans" charset="0"/>
                <a:ea typeface="ヒラギノ角ゴ ProN W3"/>
                <a:cs typeface="ヒラギノ角ゴ ProN W3"/>
                <a:sym typeface="Gill Sans" charset="0"/>
              </a:defRPr>
            </a:lvl2pPr>
            <a:lvl3pPr marL="1143000" indent="-228600" eaLnBrk="0" hangingPunct="0">
              <a:defRPr sz="4200">
                <a:solidFill>
                  <a:srgbClr val="000000"/>
                </a:solidFill>
                <a:latin typeface="Gill Sans" charset="0"/>
                <a:ea typeface="ヒラギノ角ゴ ProN W3"/>
                <a:cs typeface="ヒラギノ角ゴ ProN W3"/>
                <a:sym typeface="Gill Sans" charset="0"/>
              </a:defRPr>
            </a:lvl3pPr>
            <a:lvl4pPr marL="1600200" indent="-228600" eaLnBrk="0" hangingPunct="0">
              <a:defRPr sz="4200">
                <a:solidFill>
                  <a:srgbClr val="000000"/>
                </a:solidFill>
                <a:latin typeface="Gill Sans" charset="0"/>
                <a:ea typeface="ヒラギノ角ゴ ProN W3"/>
                <a:cs typeface="ヒラギノ角ゴ ProN W3"/>
                <a:sym typeface="Gill Sans" charset="0"/>
              </a:defRPr>
            </a:lvl4pPr>
            <a:lvl5pPr marL="2057400" indent="-228600" eaLnBrk="0" hangingPunct="0">
              <a:defRPr sz="4200">
                <a:solidFill>
                  <a:srgbClr val="000000"/>
                </a:solidFill>
                <a:latin typeface="Gill Sans" charset="0"/>
                <a:ea typeface="ヒラギノ角ゴ ProN W3"/>
                <a:cs typeface="ヒラギノ角ゴ ProN W3"/>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a:cs typeface="ヒラギノ角ゴ ProN W3"/>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a:cs typeface="ヒラギノ角ゴ ProN W3"/>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a:cs typeface="ヒラギノ角ゴ ProN W3"/>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a:cs typeface="ヒラギノ角ゴ ProN W3"/>
                <a:sym typeface="Gill Sans" charset="0"/>
              </a:defRPr>
            </a:lvl9pPr>
          </a:lstStyle>
          <a:p>
            <a:r>
              <a:rPr lang="de-AT" sz="800" dirty="0">
                <a:solidFill>
                  <a:schemeClr val="tx1"/>
                </a:solidFill>
              </a:rPr>
              <a:t>© UNICEF/UNI193997/</a:t>
            </a:r>
            <a:r>
              <a:rPr lang="de-AT" sz="800" dirty="0" err="1">
                <a:solidFill>
                  <a:schemeClr val="tx1"/>
                </a:solidFill>
              </a:rPr>
              <a:t>Gilbertson</a:t>
            </a:r>
            <a:r>
              <a:rPr lang="de-AT" sz="800" dirty="0">
                <a:solidFill>
                  <a:schemeClr val="tx1"/>
                </a:solidFill>
              </a:rPr>
              <a:t> VII </a:t>
            </a:r>
            <a:r>
              <a:rPr lang="de-AT" sz="800" dirty="0" err="1">
                <a:solidFill>
                  <a:schemeClr val="tx1"/>
                </a:solidFill>
              </a:rPr>
              <a:t>Photo</a:t>
            </a:r>
            <a:endParaRPr lang="de-AT" sz="800" dirty="0">
              <a:solidFill>
                <a:schemeClr val="tx1"/>
              </a:solidFill>
            </a:endParaRPr>
          </a:p>
          <a:p>
            <a:r>
              <a:rPr lang="de-AT" sz="800" dirty="0">
                <a:solidFill>
                  <a:schemeClr val="tx1"/>
                </a:solidFill>
              </a:rPr>
              <a:t/>
            </a:r>
            <a:br>
              <a:rPr lang="de-AT" sz="800" dirty="0">
                <a:solidFill>
                  <a:schemeClr val="tx1"/>
                </a:solidFill>
              </a:rPr>
            </a:br>
            <a:endParaRPr lang="en-GB" sz="800" dirty="0">
              <a:solidFill>
                <a:schemeClr val="tx1"/>
              </a:solidFill>
              <a:latin typeface="Arial" pitchFamily="34" charset="0"/>
              <a:cs typeface="Arial" pitchFamily="34" charset="0"/>
            </a:endParaRPr>
          </a:p>
        </p:txBody>
      </p:sp>
      <p:pic>
        <p:nvPicPr>
          <p:cNvPr id="8"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5516563"/>
            <a:ext cx="91440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Z:\Bildarchiv\Logos\Logo Neu\final_unicef_logo_white.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652120" y="5781156"/>
            <a:ext cx="3384375" cy="812250"/>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0" y="5781156"/>
            <a:ext cx="5292080" cy="707886"/>
          </a:xfrm>
          <a:prstGeom prst="rect">
            <a:avLst/>
          </a:prstGeom>
          <a:noFill/>
        </p:spPr>
        <p:txBody>
          <a:bodyPr wrap="square" rtlCol="0">
            <a:spAutoFit/>
          </a:bodyPr>
          <a:lstStyle/>
          <a:p>
            <a:r>
              <a:rPr lang="de-AT" sz="4000" dirty="0" smtClean="0">
                <a:solidFill>
                  <a:schemeClr val="bg1"/>
                </a:solidFill>
              </a:rPr>
              <a:t>Hast du gewusst, dass…</a:t>
            </a:r>
            <a:endParaRPr lang="de-AT" sz="4000" dirty="0">
              <a:solidFill>
                <a:schemeClr val="bg1"/>
              </a:solidFill>
            </a:endParaRPr>
          </a:p>
        </p:txBody>
      </p:sp>
    </p:spTree>
    <p:extLst>
      <p:ext uri="{BB962C8B-B14F-4D97-AF65-F5344CB8AC3E}">
        <p14:creationId xmlns:p14="http://schemas.microsoft.com/office/powerpoint/2010/main" val="2375911311"/>
      </p:ext>
    </p:extLst>
  </p:cSld>
  <p:clrMapOvr>
    <a:masterClrMapping/>
  </p:clrMapOvr>
  <p:transition spd="slow">
    <p:cove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AT"/>
          </a:p>
        </p:txBody>
      </p:sp>
      <p:sp>
        <p:nvSpPr>
          <p:cNvPr id="3" name="Untertitel 2"/>
          <p:cNvSpPr>
            <a:spLocks noGrp="1"/>
          </p:cNvSpPr>
          <p:nvPr>
            <p:ph type="subTitle" idx="1"/>
          </p:nvPr>
        </p:nvSpPr>
        <p:spPr/>
        <p:txBody>
          <a:bodyPr/>
          <a:lstStyle/>
          <a:p>
            <a:endParaRPr lang="de-AT"/>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0" y="973239"/>
            <a:ext cx="9136329" cy="609088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71" y="0"/>
            <a:ext cx="91440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Z:\Bildarchiv\Logos\Logo Neu\final_unicef_logo_white.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64088" y="264593"/>
            <a:ext cx="3384375" cy="812250"/>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24217" y="399552"/>
            <a:ext cx="5126083" cy="707886"/>
          </a:xfrm>
          <a:prstGeom prst="rect">
            <a:avLst/>
          </a:prstGeom>
        </p:spPr>
        <p:txBody>
          <a:bodyPr wrap="none">
            <a:spAutoFit/>
          </a:bodyPr>
          <a:lstStyle/>
          <a:p>
            <a:pPr algn="ctr">
              <a:spcBef>
                <a:spcPct val="20000"/>
              </a:spcBef>
            </a:pPr>
            <a:r>
              <a:rPr lang="de-AT" sz="4000" dirty="0" smtClean="0">
                <a:solidFill>
                  <a:prstClr val="white"/>
                </a:solidFill>
              </a:rPr>
              <a:t>Hast du gewusst, dass…</a:t>
            </a:r>
            <a:endParaRPr lang="de-AT" sz="4000" dirty="0">
              <a:solidFill>
                <a:prstClr val="white"/>
              </a:solidFill>
            </a:endParaRPr>
          </a:p>
        </p:txBody>
      </p:sp>
      <p:sp>
        <p:nvSpPr>
          <p:cNvPr id="8" name="Textfeld 7"/>
          <p:cNvSpPr txBox="1"/>
          <p:nvPr/>
        </p:nvSpPr>
        <p:spPr>
          <a:xfrm>
            <a:off x="395536" y="1837812"/>
            <a:ext cx="3430874" cy="4524315"/>
          </a:xfrm>
          <a:prstGeom prst="rect">
            <a:avLst/>
          </a:prstGeom>
          <a:scene3d>
            <a:camera prst="orthographicFront"/>
            <a:lightRig rig="threePt" dir="t"/>
          </a:scene3d>
          <a:sp3d prstMaterial="translucentPowder"/>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de-AT" dirty="0"/>
              <a:t>S</a:t>
            </a:r>
            <a:r>
              <a:rPr lang="de-AT" dirty="0" smtClean="0"/>
              <a:t>ich </a:t>
            </a:r>
            <a:r>
              <a:rPr lang="de-AT" dirty="0"/>
              <a:t>58% weniger Kinder unter 14 Jahren mit HIV infizieren als noch 2001?</a:t>
            </a:r>
          </a:p>
          <a:p>
            <a:r>
              <a:rPr lang="de-AT" dirty="0"/>
              <a:t>UNICEF liefert HIV Tests dorthin, wo sie gebraucht werden.</a:t>
            </a:r>
          </a:p>
          <a:p>
            <a:r>
              <a:rPr lang="de-AT" dirty="0"/>
              <a:t>Innovationen und neue Arbeitsweisen machen HIV-Tests und Therapien effektiver, effizienter und einfacher zugänglich. Beispielsweise können durch die Verwendung von Mobiltelefonen in Sambia und Malawi die Ergebnisse der Tests nun rascher übermittelt werden und Infizierte rascher behandelt werden</a:t>
            </a:r>
            <a:r>
              <a:rPr lang="de-AT" dirty="0" smtClean="0"/>
              <a:t>.</a:t>
            </a:r>
            <a:endParaRPr lang="de-AT" dirty="0"/>
          </a:p>
        </p:txBody>
      </p:sp>
      <p:sp>
        <p:nvSpPr>
          <p:cNvPr id="4" name="Rechteck 3"/>
          <p:cNvSpPr/>
          <p:nvPr/>
        </p:nvSpPr>
        <p:spPr>
          <a:xfrm>
            <a:off x="6858000" y="6525344"/>
            <a:ext cx="4572000" cy="769441"/>
          </a:xfrm>
          <a:prstGeom prst="rect">
            <a:avLst/>
          </a:prstGeom>
        </p:spPr>
        <p:txBody>
          <a:bodyPr>
            <a:spAutoFit/>
          </a:bodyPr>
          <a:lstStyle/>
          <a:p>
            <a:r>
              <a:rPr lang="de-DE" sz="800" dirty="0">
                <a:solidFill>
                  <a:schemeClr val="bg1"/>
                </a:solidFill>
                <a:latin typeface="Open Sans"/>
              </a:rPr>
              <a:t>© UNICEF/UNI121489/</a:t>
            </a:r>
            <a:r>
              <a:rPr lang="de-DE" sz="800" dirty="0" err="1">
                <a:solidFill>
                  <a:schemeClr val="bg1"/>
                </a:solidFill>
                <a:latin typeface="Open Sans"/>
              </a:rPr>
              <a:t>Esteve</a:t>
            </a:r>
            <a:endParaRPr lang="de-DE" sz="800" dirty="0">
              <a:solidFill>
                <a:schemeClr val="bg1"/>
              </a:solidFill>
              <a:latin typeface="Open Sans"/>
            </a:endParaRPr>
          </a:p>
          <a:p>
            <a:r>
              <a:rPr lang="de-DE" dirty="0">
                <a:solidFill>
                  <a:srgbClr val="000000"/>
                </a:solidFill>
                <a:latin typeface="Open Sans"/>
              </a:rPr>
              <a:t/>
            </a:r>
            <a:br>
              <a:rPr lang="de-DE" dirty="0">
                <a:solidFill>
                  <a:srgbClr val="000000"/>
                </a:solidFill>
                <a:latin typeface="Open Sans"/>
              </a:rPr>
            </a:br>
            <a:endParaRPr lang="de-DE" dirty="0"/>
          </a:p>
        </p:txBody>
      </p:sp>
    </p:spTree>
    <p:extLst>
      <p:ext uri="{BB962C8B-B14F-4D97-AF65-F5344CB8AC3E}">
        <p14:creationId xmlns:p14="http://schemas.microsoft.com/office/powerpoint/2010/main" val="1975897129"/>
      </p:ext>
    </p:extLst>
  </p:cSld>
  <p:clrMapOvr>
    <a:masterClrMapping/>
  </p:clrMapOvr>
  <p:transition spd="slow">
    <p:cove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AT"/>
          </a:p>
        </p:txBody>
      </p:sp>
      <p:sp>
        <p:nvSpPr>
          <p:cNvPr id="3" name="Untertitel 2"/>
          <p:cNvSpPr>
            <a:spLocks noGrp="1"/>
          </p:cNvSpPr>
          <p:nvPr>
            <p:ph type="subTitle" idx="1"/>
          </p:nvPr>
        </p:nvSpPr>
        <p:spPr/>
        <p:txBody>
          <a:bodyPr/>
          <a:lstStyle/>
          <a:p>
            <a:endParaRPr lang="de-AT"/>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840" y="980853"/>
            <a:ext cx="9130649" cy="607565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71" y="0"/>
            <a:ext cx="91440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Z:\Bildarchiv\Logos\Logo Neu\final_unicef_logo_white.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64088" y="264593"/>
            <a:ext cx="3384375" cy="812250"/>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24217" y="399552"/>
            <a:ext cx="5126083" cy="707886"/>
          </a:xfrm>
          <a:prstGeom prst="rect">
            <a:avLst/>
          </a:prstGeom>
        </p:spPr>
        <p:txBody>
          <a:bodyPr wrap="none">
            <a:spAutoFit/>
          </a:bodyPr>
          <a:lstStyle/>
          <a:p>
            <a:pPr algn="ctr">
              <a:spcBef>
                <a:spcPct val="20000"/>
              </a:spcBef>
            </a:pPr>
            <a:r>
              <a:rPr lang="de-AT" sz="4000" dirty="0" smtClean="0">
                <a:solidFill>
                  <a:prstClr val="white"/>
                </a:solidFill>
              </a:rPr>
              <a:t>Hast du gewusst, dass…</a:t>
            </a:r>
            <a:endParaRPr lang="de-AT" sz="4000" dirty="0">
              <a:solidFill>
                <a:prstClr val="white"/>
              </a:solidFill>
            </a:endParaRPr>
          </a:p>
        </p:txBody>
      </p:sp>
      <p:sp>
        <p:nvSpPr>
          <p:cNvPr id="8" name="Textfeld 7"/>
          <p:cNvSpPr txBox="1"/>
          <p:nvPr/>
        </p:nvSpPr>
        <p:spPr>
          <a:xfrm>
            <a:off x="179512" y="1844824"/>
            <a:ext cx="2880320" cy="3970318"/>
          </a:xfrm>
          <a:prstGeom prst="rect">
            <a:avLst/>
          </a:prstGeom>
          <a:scene3d>
            <a:camera prst="orthographicFront"/>
            <a:lightRig rig="threePt" dir="t"/>
          </a:scene3d>
          <a:sp3d prstMaterial="translucentPowder"/>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de-AT" dirty="0" smtClean="0"/>
              <a:t>Die </a:t>
            </a:r>
            <a:r>
              <a:rPr lang="de-AT" dirty="0"/>
              <a:t>Müttersterblichkeitsrate seit 1990 um 45% gesenkt werden konnte?</a:t>
            </a:r>
          </a:p>
          <a:p>
            <a:r>
              <a:rPr lang="de-AT" dirty="0"/>
              <a:t>Viele Frauen haben nicht die Chance auf eine hygienische, professionell betreute Schwangerschaft und Geburt. Dies kann für Mutter und Baby tödlich enden. </a:t>
            </a:r>
          </a:p>
          <a:p>
            <a:r>
              <a:rPr lang="de-AT" dirty="0"/>
              <a:t>UNICEF liefert alle Hilfsmittel, die ausgebildete </a:t>
            </a:r>
            <a:r>
              <a:rPr lang="de-AT" dirty="0" err="1"/>
              <a:t>GeburtshelferInnen</a:t>
            </a:r>
            <a:r>
              <a:rPr lang="de-AT" dirty="0"/>
              <a:t> brauchen, um diesen Müttern helfen zu können</a:t>
            </a:r>
            <a:r>
              <a:rPr lang="de-AT" dirty="0" smtClean="0"/>
              <a:t>.</a:t>
            </a:r>
            <a:endParaRPr lang="de-AT" dirty="0"/>
          </a:p>
        </p:txBody>
      </p:sp>
      <p:sp>
        <p:nvSpPr>
          <p:cNvPr id="4" name="Rechteck 3"/>
          <p:cNvSpPr/>
          <p:nvPr/>
        </p:nvSpPr>
        <p:spPr>
          <a:xfrm>
            <a:off x="7024672" y="6671790"/>
            <a:ext cx="4572000" cy="769441"/>
          </a:xfrm>
          <a:prstGeom prst="rect">
            <a:avLst/>
          </a:prstGeom>
        </p:spPr>
        <p:txBody>
          <a:bodyPr>
            <a:spAutoFit/>
          </a:bodyPr>
          <a:lstStyle/>
          <a:p>
            <a:r>
              <a:rPr lang="de-DE" sz="800" dirty="0">
                <a:solidFill>
                  <a:srgbClr val="121212"/>
                </a:solidFill>
                <a:latin typeface="+mj-lt"/>
              </a:rPr>
              <a:t>© UNICEF/UN012874/</a:t>
            </a:r>
            <a:r>
              <a:rPr lang="de-DE" sz="800" dirty="0" err="1">
                <a:solidFill>
                  <a:srgbClr val="121212"/>
                </a:solidFill>
                <a:latin typeface="+mj-lt"/>
              </a:rPr>
              <a:t>furtherarts</a:t>
            </a:r>
            <a:endParaRPr lang="de-DE" sz="800" dirty="0">
              <a:solidFill>
                <a:srgbClr val="000000"/>
              </a:solidFill>
              <a:latin typeface="+mj-lt"/>
            </a:endParaRPr>
          </a:p>
          <a:p>
            <a:r>
              <a:rPr lang="de-DE" dirty="0">
                <a:solidFill>
                  <a:srgbClr val="000000"/>
                </a:solidFill>
                <a:latin typeface="Open Sans"/>
              </a:rPr>
              <a:t/>
            </a:r>
            <a:br>
              <a:rPr lang="de-DE" dirty="0">
                <a:solidFill>
                  <a:srgbClr val="000000"/>
                </a:solidFill>
                <a:latin typeface="Open Sans"/>
              </a:rPr>
            </a:br>
            <a:endParaRPr lang="de-DE" dirty="0"/>
          </a:p>
        </p:txBody>
      </p:sp>
    </p:spTree>
    <p:extLst>
      <p:ext uri="{BB962C8B-B14F-4D97-AF65-F5344CB8AC3E}">
        <p14:creationId xmlns:p14="http://schemas.microsoft.com/office/powerpoint/2010/main" val="1317544465"/>
      </p:ext>
    </p:extLst>
  </p:cSld>
  <p:clrMapOvr>
    <a:masterClrMapping/>
  </p:clrMapOvr>
  <p:transition spd="slow">
    <p:cov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AT"/>
          </a:p>
        </p:txBody>
      </p:sp>
      <p:sp>
        <p:nvSpPr>
          <p:cNvPr id="3" name="Untertitel 2"/>
          <p:cNvSpPr>
            <a:spLocks noGrp="1"/>
          </p:cNvSpPr>
          <p:nvPr>
            <p:ph type="subTitle" idx="1"/>
          </p:nvPr>
        </p:nvSpPr>
        <p:spPr/>
        <p:txBody>
          <a:bodyPr/>
          <a:lstStyle/>
          <a:p>
            <a:endParaRPr lang="de-AT"/>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val="0"/>
              </a:ext>
            </a:extLst>
          </a:blip>
          <a:stretch>
            <a:fillRect/>
          </a:stretch>
        </p:blipFill>
        <p:spPr bwMode="auto">
          <a:xfrm>
            <a:off x="5524" y="816642"/>
            <a:ext cx="9117609" cy="623201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71" y="0"/>
            <a:ext cx="91440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Z:\Bildarchiv\Logos\Logo Neu\final_unicef_logo_white.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64088" y="264593"/>
            <a:ext cx="3384375" cy="812250"/>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24217" y="399552"/>
            <a:ext cx="5126083" cy="707886"/>
          </a:xfrm>
          <a:prstGeom prst="rect">
            <a:avLst/>
          </a:prstGeom>
        </p:spPr>
        <p:txBody>
          <a:bodyPr wrap="none">
            <a:spAutoFit/>
          </a:bodyPr>
          <a:lstStyle/>
          <a:p>
            <a:pPr algn="ctr">
              <a:spcBef>
                <a:spcPct val="20000"/>
              </a:spcBef>
            </a:pPr>
            <a:r>
              <a:rPr lang="de-AT" sz="4000" dirty="0" smtClean="0">
                <a:solidFill>
                  <a:prstClr val="white"/>
                </a:solidFill>
              </a:rPr>
              <a:t>Hast du gewusst, dass…</a:t>
            </a:r>
            <a:endParaRPr lang="de-AT" sz="4000" dirty="0">
              <a:solidFill>
                <a:prstClr val="white"/>
              </a:solidFill>
            </a:endParaRPr>
          </a:p>
        </p:txBody>
      </p:sp>
      <p:sp>
        <p:nvSpPr>
          <p:cNvPr id="8" name="Textfeld 7"/>
          <p:cNvSpPr txBox="1"/>
          <p:nvPr/>
        </p:nvSpPr>
        <p:spPr>
          <a:xfrm>
            <a:off x="251520" y="1793145"/>
            <a:ext cx="3384376" cy="4801314"/>
          </a:xfrm>
          <a:prstGeom prst="rect">
            <a:avLst/>
          </a:prstGeom>
          <a:scene3d>
            <a:camera prst="orthographicFront"/>
            <a:lightRig rig="threePt" dir="t"/>
          </a:scene3d>
          <a:sp3d prstMaterial="translucentPowder"/>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de-AT" dirty="0" smtClean="0"/>
              <a:t>Weltweit </a:t>
            </a:r>
            <a:r>
              <a:rPr lang="de-AT" dirty="0"/>
              <a:t>mehr als 59 Millionen Kinder im Grundschulalter keinen Zugang zu </a:t>
            </a:r>
            <a:r>
              <a:rPr lang="de-AT" dirty="0" smtClean="0"/>
              <a:t>Bildung haben?</a:t>
            </a:r>
          </a:p>
          <a:p>
            <a:r>
              <a:rPr lang="de-AT" dirty="0" smtClean="0"/>
              <a:t>41 </a:t>
            </a:r>
            <a:r>
              <a:rPr lang="de-AT" dirty="0"/>
              <a:t>% davon werden vermutlich nie die Möglichkeit haben eine Schule zu besuchen. Mehr als die Hälfte der betroffenen Kinder lebt in Subsahara-Afrika. </a:t>
            </a:r>
            <a:endParaRPr lang="de-AT" dirty="0" smtClean="0"/>
          </a:p>
          <a:p>
            <a:r>
              <a:rPr lang="de-AT" dirty="0"/>
              <a:t>UNICEF fordert den vollständigen Zugang zu freier und qualitativer Bildung für jedes Mädchen und jeden Buben. Universaler Zugang zu Bildung ist kein Privileg, sondern ein Menschenrecht und in den Artikeln 27 und 28 der UN-Kinderrechtskonvention von 1989 verankert</a:t>
            </a:r>
            <a:r>
              <a:rPr lang="de-AT" dirty="0" smtClean="0"/>
              <a:t>.</a:t>
            </a:r>
            <a:endParaRPr lang="de-AT" dirty="0"/>
          </a:p>
        </p:txBody>
      </p:sp>
      <p:sp>
        <p:nvSpPr>
          <p:cNvPr id="4" name="Rechteck 3"/>
          <p:cNvSpPr/>
          <p:nvPr/>
        </p:nvSpPr>
        <p:spPr>
          <a:xfrm>
            <a:off x="6858000" y="6673378"/>
            <a:ext cx="4572000" cy="784830"/>
          </a:xfrm>
          <a:prstGeom prst="rect">
            <a:avLst/>
          </a:prstGeom>
        </p:spPr>
        <p:txBody>
          <a:bodyPr>
            <a:spAutoFit/>
          </a:bodyPr>
          <a:lstStyle/>
          <a:p>
            <a:r>
              <a:rPr lang="de-DE" sz="900" dirty="0">
                <a:solidFill>
                  <a:srgbClr val="121212"/>
                </a:solidFill>
                <a:latin typeface="Open Sans"/>
              </a:rPr>
              <a:t>© UNICEF/UNI179340/Lynch</a:t>
            </a:r>
            <a:endParaRPr lang="de-DE" sz="900" dirty="0">
              <a:solidFill>
                <a:srgbClr val="000000"/>
              </a:solidFill>
              <a:latin typeface="Open Sans"/>
            </a:endParaRPr>
          </a:p>
          <a:p>
            <a:r>
              <a:rPr lang="de-DE" dirty="0">
                <a:solidFill>
                  <a:srgbClr val="000000"/>
                </a:solidFill>
                <a:latin typeface="Open Sans"/>
              </a:rPr>
              <a:t/>
            </a:r>
            <a:br>
              <a:rPr lang="de-DE" dirty="0">
                <a:solidFill>
                  <a:srgbClr val="000000"/>
                </a:solidFill>
                <a:latin typeface="Open Sans"/>
              </a:rPr>
            </a:br>
            <a:endParaRPr lang="de-DE" dirty="0"/>
          </a:p>
        </p:txBody>
      </p:sp>
    </p:spTree>
    <p:extLst>
      <p:ext uri="{BB962C8B-B14F-4D97-AF65-F5344CB8AC3E}">
        <p14:creationId xmlns:p14="http://schemas.microsoft.com/office/powerpoint/2010/main" val="3046318598"/>
      </p:ext>
    </p:extLst>
  </p:cSld>
  <p:clrMapOvr>
    <a:masterClrMapping/>
  </p:clrMapOvr>
  <p:transition spd="slow">
    <p:cov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AT"/>
          </a:p>
        </p:txBody>
      </p:sp>
      <p:sp>
        <p:nvSpPr>
          <p:cNvPr id="3" name="Untertitel 2"/>
          <p:cNvSpPr>
            <a:spLocks noGrp="1"/>
          </p:cNvSpPr>
          <p:nvPr>
            <p:ph type="subTitle" idx="1"/>
          </p:nvPr>
        </p:nvSpPr>
        <p:spPr/>
        <p:txBody>
          <a:bodyPr/>
          <a:lstStyle/>
          <a:p>
            <a:endParaRPr lang="de-AT"/>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val="0"/>
              </a:ext>
            </a:extLst>
          </a:blip>
          <a:stretch>
            <a:fillRect/>
          </a:stretch>
        </p:blipFill>
        <p:spPr bwMode="auto">
          <a:xfrm>
            <a:off x="-151023" y="1341436"/>
            <a:ext cx="9397611" cy="552742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217" y="-1"/>
            <a:ext cx="91440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Z:\Bildarchiv\Logos\Logo Neu\final_unicef_logo_white.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64088" y="264593"/>
            <a:ext cx="3384375" cy="812250"/>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24217" y="399552"/>
            <a:ext cx="5126083" cy="707886"/>
          </a:xfrm>
          <a:prstGeom prst="rect">
            <a:avLst/>
          </a:prstGeom>
        </p:spPr>
        <p:txBody>
          <a:bodyPr wrap="none">
            <a:spAutoFit/>
          </a:bodyPr>
          <a:lstStyle/>
          <a:p>
            <a:pPr algn="ctr">
              <a:spcBef>
                <a:spcPct val="20000"/>
              </a:spcBef>
            </a:pPr>
            <a:r>
              <a:rPr lang="de-AT" sz="4000" dirty="0" smtClean="0">
                <a:solidFill>
                  <a:prstClr val="white"/>
                </a:solidFill>
              </a:rPr>
              <a:t>Hast du gewusst, dass…</a:t>
            </a:r>
            <a:endParaRPr lang="de-AT" sz="4000" dirty="0">
              <a:solidFill>
                <a:prstClr val="white"/>
              </a:solidFill>
            </a:endParaRPr>
          </a:p>
        </p:txBody>
      </p:sp>
      <p:sp>
        <p:nvSpPr>
          <p:cNvPr id="8" name="Textfeld 7"/>
          <p:cNvSpPr txBox="1"/>
          <p:nvPr/>
        </p:nvSpPr>
        <p:spPr>
          <a:xfrm>
            <a:off x="251520" y="1656335"/>
            <a:ext cx="2061752" cy="4278094"/>
          </a:xfrm>
          <a:prstGeom prst="rect">
            <a:avLst/>
          </a:prstGeom>
          <a:scene3d>
            <a:camera prst="orthographicFront"/>
            <a:lightRig rig="threePt" dir="t"/>
          </a:scene3d>
          <a:sp3d prstMaterial="translucentPowder"/>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de-AT" sz="1700" dirty="0"/>
              <a:t>D</a:t>
            </a:r>
            <a:r>
              <a:rPr lang="de-AT" sz="1700" dirty="0" smtClean="0"/>
              <a:t>ie </a:t>
            </a:r>
            <a:r>
              <a:rPr lang="de-AT" sz="1700" dirty="0"/>
              <a:t>Zahl der Kinder, ohne Zugang zu Bildung, seit 1990 um fast 50% zurückgegangen ist?</a:t>
            </a:r>
          </a:p>
          <a:p>
            <a:r>
              <a:rPr lang="de-AT" sz="1700" dirty="0"/>
              <a:t>Ein riesiger Erfolg!</a:t>
            </a:r>
          </a:p>
          <a:p>
            <a:r>
              <a:rPr lang="de-AT" sz="1700" dirty="0"/>
              <a:t>Dennoch, Millionen Kinder können nicht in die Schule gehen. Mit Spendenpaketen wie „Sende ein Kind zur Schule“ oder „</a:t>
            </a:r>
            <a:r>
              <a:rPr lang="de-AT" sz="1700" dirty="0" smtClean="0"/>
              <a:t>Bleistifte“ ermöglichen </a:t>
            </a:r>
            <a:r>
              <a:rPr lang="de-AT" sz="1700" dirty="0"/>
              <a:t>wir Kindern lesen und schreiben zu lernen</a:t>
            </a:r>
            <a:r>
              <a:rPr lang="de-AT" sz="1700" dirty="0" smtClean="0"/>
              <a:t>.</a:t>
            </a:r>
            <a:endParaRPr lang="de-AT" sz="1700" dirty="0"/>
          </a:p>
        </p:txBody>
      </p:sp>
      <p:sp>
        <p:nvSpPr>
          <p:cNvPr id="4" name="Rechteck 3"/>
          <p:cNvSpPr/>
          <p:nvPr/>
        </p:nvSpPr>
        <p:spPr>
          <a:xfrm>
            <a:off x="6858000" y="6465585"/>
            <a:ext cx="4572000" cy="784830"/>
          </a:xfrm>
          <a:prstGeom prst="rect">
            <a:avLst/>
          </a:prstGeom>
        </p:spPr>
        <p:txBody>
          <a:bodyPr>
            <a:spAutoFit/>
          </a:bodyPr>
          <a:lstStyle/>
          <a:p>
            <a:r>
              <a:rPr lang="de-DE" sz="900" dirty="0">
                <a:solidFill>
                  <a:schemeClr val="bg1"/>
                </a:solidFill>
                <a:latin typeface="Open Sans"/>
              </a:rPr>
              <a:t>© </a:t>
            </a:r>
            <a:r>
              <a:rPr lang="de-DE" sz="800" dirty="0">
                <a:solidFill>
                  <a:schemeClr val="bg1"/>
                </a:solidFill>
                <a:latin typeface="Open Sans"/>
              </a:rPr>
              <a:t>UNICEF/UNI186006/</a:t>
            </a:r>
            <a:r>
              <a:rPr lang="de-DE" sz="800" dirty="0" err="1">
                <a:solidFill>
                  <a:schemeClr val="bg1"/>
                </a:solidFill>
                <a:latin typeface="Open Sans"/>
              </a:rPr>
              <a:t>Miltcheva</a:t>
            </a:r>
            <a:endParaRPr lang="de-DE" sz="800" dirty="0">
              <a:solidFill>
                <a:schemeClr val="bg1"/>
              </a:solidFill>
              <a:latin typeface="Open Sans"/>
            </a:endParaRPr>
          </a:p>
          <a:p>
            <a:r>
              <a:rPr lang="de-DE" dirty="0">
                <a:solidFill>
                  <a:srgbClr val="000000"/>
                </a:solidFill>
                <a:latin typeface="Open Sans"/>
              </a:rPr>
              <a:t/>
            </a:r>
            <a:br>
              <a:rPr lang="de-DE" dirty="0">
                <a:solidFill>
                  <a:srgbClr val="000000"/>
                </a:solidFill>
                <a:latin typeface="Open Sans"/>
              </a:rPr>
            </a:br>
            <a:endParaRPr lang="de-DE" dirty="0"/>
          </a:p>
        </p:txBody>
      </p:sp>
    </p:spTree>
    <p:extLst>
      <p:ext uri="{BB962C8B-B14F-4D97-AF65-F5344CB8AC3E}">
        <p14:creationId xmlns:p14="http://schemas.microsoft.com/office/powerpoint/2010/main" val="2207354114"/>
      </p:ext>
    </p:extLst>
  </p:cSld>
  <p:clrMapOvr>
    <a:masterClrMapping/>
  </p:clrMapOvr>
  <p:transition spd="slow">
    <p:cov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AT"/>
          </a:p>
        </p:txBody>
      </p:sp>
      <p:sp>
        <p:nvSpPr>
          <p:cNvPr id="3" name="Untertitel 2"/>
          <p:cNvSpPr>
            <a:spLocks noGrp="1"/>
          </p:cNvSpPr>
          <p:nvPr>
            <p:ph type="subTitle" idx="1"/>
          </p:nvPr>
        </p:nvSpPr>
        <p:spPr/>
        <p:txBody>
          <a:bodyPr/>
          <a:lstStyle/>
          <a:p>
            <a:endParaRPr lang="de-AT"/>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671" y="980144"/>
            <a:ext cx="9136329" cy="609088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71" y="0"/>
            <a:ext cx="91440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Z:\Bildarchiv\Logos\Logo Neu\final_unicef_logo_white.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64088" y="264593"/>
            <a:ext cx="3384375" cy="812250"/>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817845" y="399552"/>
            <a:ext cx="3441969" cy="707886"/>
          </a:xfrm>
          <a:prstGeom prst="rect">
            <a:avLst/>
          </a:prstGeom>
        </p:spPr>
        <p:txBody>
          <a:bodyPr wrap="none">
            <a:spAutoFit/>
          </a:bodyPr>
          <a:lstStyle/>
          <a:p>
            <a:pPr algn="ctr">
              <a:spcBef>
                <a:spcPct val="20000"/>
              </a:spcBef>
            </a:pPr>
            <a:r>
              <a:rPr lang="de-AT" sz="4000" dirty="0" smtClean="0">
                <a:solidFill>
                  <a:prstClr val="white"/>
                </a:solidFill>
              </a:rPr>
              <a:t>So hilft UNICEF:</a:t>
            </a:r>
            <a:endParaRPr lang="de-AT" sz="4000" dirty="0">
              <a:solidFill>
                <a:prstClr val="white"/>
              </a:solidFill>
            </a:endParaRPr>
          </a:p>
        </p:txBody>
      </p:sp>
      <p:sp>
        <p:nvSpPr>
          <p:cNvPr id="8" name="Textfeld 7"/>
          <p:cNvSpPr txBox="1"/>
          <p:nvPr/>
        </p:nvSpPr>
        <p:spPr>
          <a:xfrm>
            <a:off x="247684" y="1586609"/>
            <a:ext cx="4312809" cy="5078313"/>
          </a:xfrm>
          <a:prstGeom prst="rect">
            <a:avLst/>
          </a:prstGeom>
          <a:scene3d>
            <a:camera prst="orthographicFront"/>
            <a:lightRig rig="threePt" dir="t"/>
          </a:scene3d>
          <a:sp3d prstMaterial="translucentPowder"/>
        </p:spPr>
        <p:style>
          <a:lnRef idx="1">
            <a:schemeClr val="accent1"/>
          </a:lnRef>
          <a:fillRef idx="2">
            <a:schemeClr val="accent1"/>
          </a:fillRef>
          <a:effectRef idx="1">
            <a:schemeClr val="accent1"/>
          </a:effectRef>
          <a:fontRef idx="minor">
            <a:schemeClr val="dk1"/>
          </a:fontRef>
        </p:style>
        <p:txBody>
          <a:bodyPr wrap="square" rtlCol="0">
            <a:spAutoFit/>
          </a:bodyPr>
          <a:lstStyle/>
          <a:p>
            <a:pPr lvl="0"/>
            <a:r>
              <a:rPr lang="de-AT" dirty="0" smtClean="0"/>
              <a:t>UNICEF </a:t>
            </a:r>
            <a:r>
              <a:rPr lang="de-AT" dirty="0"/>
              <a:t>2015 über 700 000 Lern- und Unterrichts-Sets an Schulen in Liberia verteilt, wo Kinder durch den Ebola-Ausbruch monatelang nicht in die Schule konnten.</a:t>
            </a:r>
            <a:endParaRPr lang="de-DE" b="1" dirty="0"/>
          </a:p>
          <a:p>
            <a:r>
              <a:rPr lang="de-AT" dirty="0"/>
              <a:t>Aufgrund der Konflikte im Nahen Osten und der daraus entstandenen Flüchtlingskrise wurden provisorische Zeltschulen in den Flüchtlingslagern in Syrien, Jordanien und der Türkei errichtet. Neben dem Einsatz von Lehrkräften werden Möbel, Lernmaterialien, Schulrucksäcke, Hefte und Stifte in den Krisenregionen verteilt, um Schulunterricht zu </a:t>
            </a:r>
            <a:r>
              <a:rPr lang="de-AT" dirty="0" smtClean="0"/>
              <a:t>ermöglichen.</a:t>
            </a:r>
          </a:p>
          <a:p>
            <a:r>
              <a:rPr lang="de-AT" dirty="0"/>
              <a:t>Ein Viertel aller humanitären Hilfsgelder von UNICEF fließt 2016 in Bildung. Somit sollen 8,2 Millionen Kinder in Krisengebieten Zugang zu Bildung erhalten</a:t>
            </a:r>
            <a:r>
              <a:rPr lang="de-AT" dirty="0" smtClean="0"/>
              <a:t>.</a:t>
            </a:r>
            <a:endParaRPr lang="de-AT" dirty="0"/>
          </a:p>
        </p:txBody>
      </p:sp>
      <p:sp>
        <p:nvSpPr>
          <p:cNvPr id="4" name="Rechteck 3"/>
          <p:cNvSpPr/>
          <p:nvPr/>
        </p:nvSpPr>
        <p:spPr>
          <a:xfrm>
            <a:off x="6948264" y="6678614"/>
            <a:ext cx="4572000" cy="784830"/>
          </a:xfrm>
          <a:prstGeom prst="rect">
            <a:avLst/>
          </a:prstGeom>
        </p:spPr>
        <p:txBody>
          <a:bodyPr>
            <a:spAutoFit/>
          </a:bodyPr>
          <a:lstStyle/>
          <a:p>
            <a:r>
              <a:rPr lang="de-DE" sz="900" dirty="0">
                <a:solidFill>
                  <a:schemeClr val="bg1"/>
                </a:solidFill>
                <a:latin typeface="Open Sans"/>
              </a:rPr>
              <a:t>© UNICEF/UNI122649/</a:t>
            </a:r>
            <a:r>
              <a:rPr lang="de-DE" sz="900" dirty="0" err="1">
                <a:solidFill>
                  <a:schemeClr val="bg1"/>
                </a:solidFill>
                <a:latin typeface="Open Sans"/>
              </a:rPr>
              <a:t>Diffidenti</a:t>
            </a:r>
            <a:endParaRPr lang="de-DE" sz="900" dirty="0">
              <a:solidFill>
                <a:schemeClr val="bg1"/>
              </a:solidFill>
              <a:latin typeface="Open Sans"/>
            </a:endParaRPr>
          </a:p>
          <a:p>
            <a:r>
              <a:rPr lang="de-DE" dirty="0">
                <a:solidFill>
                  <a:srgbClr val="000000"/>
                </a:solidFill>
                <a:latin typeface="Open Sans"/>
              </a:rPr>
              <a:t/>
            </a:r>
            <a:br>
              <a:rPr lang="de-DE" dirty="0">
                <a:solidFill>
                  <a:srgbClr val="000000"/>
                </a:solidFill>
                <a:latin typeface="Open Sans"/>
              </a:rPr>
            </a:br>
            <a:endParaRPr lang="de-DE" dirty="0"/>
          </a:p>
        </p:txBody>
      </p:sp>
    </p:spTree>
    <p:extLst>
      <p:ext uri="{BB962C8B-B14F-4D97-AF65-F5344CB8AC3E}">
        <p14:creationId xmlns:p14="http://schemas.microsoft.com/office/powerpoint/2010/main" val="2585635999"/>
      </p:ext>
    </p:extLst>
  </p:cSld>
  <p:clrMapOvr>
    <a:masterClrMapping/>
  </p:clrMapOvr>
  <p:transition spd="slow">
    <p:cove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AT"/>
          </a:p>
        </p:txBody>
      </p:sp>
      <p:sp>
        <p:nvSpPr>
          <p:cNvPr id="3" name="Untertitel 2"/>
          <p:cNvSpPr>
            <a:spLocks noGrp="1"/>
          </p:cNvSpPr>
          <p:nvPr>
            <p:ph type="subTitle" idx="1"/>
          </p:nvPr>
        </p:nvSpPr>
        <p:spPr/>
        <p:txBody>
          <a:bodyPr/>
          <a:lstStyle/>
          <a:p>
            <a:endParaRPr lang="de-AT"/>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0" y="973239"/>
            <a:ext cx="9136329" cy="609088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71" y="0"/>
            <a:ext cx="91440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Z:\Bildarchiv\Logos\Logo Neu\final_unicef_logo_white.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64088" y="264593"/>
            <a:ext cx="3384375" cy="812250"/>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24217" y="399552"/>
            <a:ext cx="5126083" cy="707886"/>
          </a:xfrm>
          <a:prstGeom prst="rect">
            <a:avLst/>
          </a:prstGeom>
        </p:spPr>
        <p:txBody>
          <a:bodyPr wrap="none">
            <a:spAutoFit/>
          </a:bodyPr>
          <a:lstStyle/>
          <a:p>
            <a:pPr algn="ctr">
              <a:spcBef>
                <a:spcPct val="20000"/>
              </a:spcBef>
            </a:pPr>
            <a:r>
              <a:rPr lang="de-AT" sz="4000" dirty="0" smtClean="0">
                <a:solidFill>
                  <a:prstClr val="white"/>
                </a:solidFill>
              </a:rPr>
              <a:t>Hast du gewusst, dass…</a:t>
            </a:r>
            <a:endParaRPr lang="de-AT" sz="4000" dirty="0">
              <a:solidFill>
                <a:prstClr val="white"/>
              </a:solidFill>
            </a:endParaRPr>
          </a:p>
        </p:txBody>
      </p:sp>
      <p:sp>
        <p:nvSpPr>
          <p:cNvPr id="8" name="Textfeld 7"/>
          <p:cNvSpPr txBox="1"/>
          <p:nvPr/>
        </p:nvSpPr>
        <p:spPr>
          <a:xfrm>
            <a:off x="107504" y="1700808"/>
            <a:ext cx="3384376" cy="2031325"/>
          </a:xfrm>
          <a:prstGeom prst="rect">
            <a:avLst/>
          </a:prstGeom>
          <a:scene3d>
            <a:camera prst="orthographicFront"/>
            <a:lightRig rig="threePt" dir="t"/>
          </a:scene3d>
          <a:sp3d prstMaterial="translucentPowder"/>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de-AT" dirty="0" smtClean="0"/>
              <a:t>Die </a:t>
            </a:r>
            <a:r>
              <a:rPr lang="de-AT" dirty="0"/>
              <a:t>Zahl der Menschen, die in Armut leben, seit 1990 fast halbiert werden konnte?</a:t>
            </a:r>
          </a:p>
          <a:p>
            <a:r>
              <a:rPr lang="de-AT" dirty="0"/>
              <a:t>Wir brauchen weiterhin eure Unterstützung - arbeiten wir gemeinsam an einer gerechten Welt</a:t>
            </a:r>
            <a:r>
              <a:rPr lang="de-AT" dirty="0" smtClean="0"/>
              <a:t>!</a:t>
            </a:r>
            <a:endParaRPr lang="de-AT" dirty="0"/>
          </a:p>
        </p:txBody>
      </p:sp>
      <p:sp>
        <p:nvSpPr>
          <p:cNvPr id="4" name="Rechteck 3"/>
          <p:cNvSpPr/>
          <p:nvPr/>
        </p:nvSpPr>
        <p:spPr>
          <a:xfrm>
            <a:off x="6858000" y="6597352"/>
            <a:ext cx="4572000" cy="784830"/>
          </a:xfrm>
          <a:prstGeom prst="rect">
            <a:avLst/>
          </a:prstGeom>
        </p:spPr>
        <p:txBody>
          <a:bodyPr>
            <a:spAutoFit/>
          </a:bodyPr>
          <a:lstStyle/>
          <a:p>
            <a:r>
              <a:rPr lang="de-AT" sz="900" dirty="0"/>
              <a:t>© UNICEF/UNI165128/Lovell</a:t>
            </a:r>
          </a:p>
          <a:p>
            <a:r>
              <a:rPr lang="de-AT" dirty="0"/>
              <a:t/>
            </a:r>
            <a:br>
              <a:rPr lang="de-AT" dirty="0"/>
            </a:br>
            <a:endParaRPr lang="de-AT" dirty="0"/>
          </a:p>
        </p:txBody>
      </p:sp>
    </p:spTree>
    <p:extLst>
      <p:ext uri="{BB962C8B-B14F-4D97-AF65-F5344CB8AC3E}">
        <p14:creationId xmlns:p14="http://schemas.microsoft.com/office/powerpoint/2010/main" val="1511985671"/>
      </p:ext>
    </p:extLst>
  </p:cSld>
  <p:clrMapOvr>
    <a:masterClrMapping/>
  </p:clrMapOvr>
  <p:transition spd="slow">
    <p:cove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AT"/>
          </a:p>
        </p:txBody>
      </p:sp>
      <p:sp>
        <p:nvSpPr>
          <p:cNvPr id="3" name="Untertitel 2"/>
          <p:cNvSpPr>
            <a:spLocks noGrp="1"/>
          </p:cNvSpPr>
          <p:nvPr>
            <p:ph type="subTitle" idx="1"/>
          </p:nvPr>
        </p:nvSpPr>
        <p:spPr/>
        <p:txBody>
          <a:bodyPr/>
          <a:lstStyle/>
          <a:p>
            <a:endParaRPr lang="de-AT"/>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9451" y="746683"/>
            <a:ext cx="9136329" cy="609088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71" y="0"/>
            <a:ext cx="91440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Z:\Bildarchiv\Logos\Logo Neu\final_unicef_logo_white.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64088" y="264593"/>
            <a:ext cx="3384375" cy="812250"/>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24207" y="399552"/>
            <a:ext cx="5126083" cy="707886"/>
          </a:xfrm>
          <a:prstGeom prst="rect">
            <a:avLst/>
          </a:prstGeom>
        </p:spPr>
        <p:txBody>
          <a:bodyPr wrap="none">
            <a:spAutoFit/>
          </a:bodyPr>
          <a:lstStyle/>
          <a:p>
            <a:pPr algn="ctr">
              <a:spcBef>
                <a:spcPct val="20000"/>
              </a:spcBef>
            </a:pPr>
            <a:r>
              <a:rPr lang="de-AT" sz="4000" dirty="0" smtClean="0">
                <a:solidFill>
                  <a:prstClr val="white"/>
                </a:solidFill>
              </a:rPr>
              <a:t>Hast du gewusst, dass…</a:t>
            </a:r>
            <a:endParaRPr lang="de-AT" sz="4000" dirty="0">
              <a:solidFill>
                <a:prstClr val="white"/>
              </a:solidFill>
            </a:endParaRPr>
          </a:p>
        </p:txBody>
      </p:sp>
      <p:sp>
        <p:nvSpPr>
          <p:cNvPr id="8" name="Textfeld 7"/>
          <p:cNvSpPr txBox="1"/>
          <p:nvPr/>
        </p:nvSpPr>
        <p:spPr>
          <a:xfrm>
            <a:off x="240160" y="1407626"/>
            <a:ext cx="3251720" cy="5324535"/>
          </a:xfrm>
          <a:prstGeom prst="rect">
            <a:avLst/>
          </a:prstGeom>
          <a:scene3d>
            <a:camera prst="orthographicFront"/>
            <a:lightRig rig="threePt" dir="t"/>
          </a:scene3d>
          <a:sp3d prstMaterial="translucentPowder"/>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de-AT" sz="1700" dirty="0"/>
              <a:t>Die Hälfte aller Sterbefälle von Kindern unter fünf </a:t>
            </a:r>
            <a:r>
              <a:rPr lang="de-AT" sz="1700" dirty="0" smtClean="0"/>
              <a:t>Jahren </a:t>
            </a:r>
            <a:r>
              <a:rPr lang="de-AT" sz="1700" dirty="0"/>
              <a:t>auf Mangel- und Unterernährung </a:t>
            </a:r>
            <a:r>
              <a:rPr lang="de-AT" sz="1700" dirty="0" smtClean="0"/>
              <a:t>zurückzuführen</a:t>
            </a:r>
            <a:r>
              <a:rPr lang="de-AT" sz="1700" dirty="0"/>
              <a:t> </a:t>
            </a:r>
            <a:r>
              <a:rPr lang="de-AT" sz="1700" dirty="0" smtClean="0"/>
              <a:t>sind?</a:t>
            </a:r>
            <a:endParaRPr lang="de-DE" sz="1700" dirty="0"/>
          </a:p>
          <a:p>
            <a:r>
              <a:rPr lang="de-AT" sz="1700" dirty="0" smtClean="0"/>
              <a:t>Durch </a:t>
            </a:r>
            <a:r>
              <a:rPr lang="de-AT" sz="1700" dirty="0"/>
              <a:t>Mangelernährung leiden 159 Millionen Kinder weltweit an einer körperlichen und geistigen Unterentwicklung (</a:t>
            </a:r>
            <a:r>
              <a:rPr lang="de-AT" sz="1700" i="1" dirty="0" err="1"/>
              <a:t>stunting</a:t>
            </a:r>
            <a:r>
              <a:rPr lang="de-AT" sz="1700" dirty="0"/>
              <a:t>) und zusätzliche 50 Millionen sind von akuter Unterernährung und Fehlwachstum (</a:t>
            </a:r>
            <a:r>
              <a:rPr lang="de-AT" sz="1700" i="1" dirty="0" err="1"/>
              <a:t>wasting</a:t>
            </a:r>
            <a:r>
              <a:rPr lang="de-AT" sz="1700" dirty="0"/>
              <a:t>) betroffen. </a:t>
            </a:r>
            <a:endParaRPr lang="de-AT" sz="1700" dirty="0" smtClean="0"/>
          </a:p>
          <a:p>
            <a:pPr lvl="0"/>
            <a:r>
              <a:rPr lang="de-AT" sz="1700" dirty="0"/>
              <a:t>UNICEF arbeitet daran bis 2017 in mindestens 47 Ländern unterernährten Kindern zwischen 6-59 Monaten eine qualitative Behandlung mit einer Erholungsrate von über 75% zu ermöglichen. Somit würden vier Millionen unterernährten Kindern geholfen werden</a:t>
            </a:r>
            <a:r>
              <a:rPr lang="de-AT" sz="1700" dirty="0" smtClean="0"/>
              <a:t>.</a:t>
            </a:r>
            <a:endParaRPr lang="de-DE" sz="1700" dirty="0"/>
          </a:p>
        </p:txBody>
      </p:sp>
      <p:sp>
        <p:nvSpPr>
          <p:cNvPr id="4" name="Rechteck 3"/>
          <p:cNvSpPr/>
          <p:nvPr/>
        </p:nvSpPr>
        <p:spPr>
          <a:xfrm>
            <a:off x="7165056" y="6597352"/>
            <a:ext cx="4572000" cy="769441"/>
          </a:xfrm>
          <a:prstGeom prst="rect">
            <a:avLst/>
          </a:prstGeom>
        </p:spPr>
        <p:txBody>
          <a:bodyPr>
            <a:spAutoFit/>
          </a:bodyPr>
          <a:lstStyle/>
          <a:p>
            <a:r>
              <a:rPr lang="de-DE" sz="800" dirty="0">
                <a:solidFill>
                  <a:srgbClr val="121212"/>
                </a:solidFill>
                <a:latin typeface="Open Sans"/>
              </a:rPr>
              <a:t>© UNICEF/UNI42623/</a:t>
            </a:r>
            <a:r>
              <a:rPr lang="de-DE" sz="800" dirty="0" err="1">
                <a:solidFill>
                  <a:srgbClr val="121212"/>
                </a:solidFill>
                <a:latin typeface="Open Sans"/>
              </a:rPr>
              <a:t>Pirozzi</a:t>
            </a:r>
            <a:endParaRPr lang="de-DE" sz="800" dirty="0">
              <a:solidFill>
                <a:srgbClr val="000000"/>
              </a:solidFill>
              <a:latin typeface="Open Sans"/>
            </a:endParaRPr>
          </a:p>
          <a:p>
            <a:r>
              <a:rPr lang="de-DE" dirty="0">
                <a:solidFill>
                  <a:srgbClr val="000000"/>
                </a:solidFill>
                <a:latin typeface="Open Sans"/>
              </a:rPr>
              <a:t/>
            </a:r>
            <a:br>
              <a:rPr lang="de-DE" dirty="0">
                <a:solidFill>
                  <a:srgbClr val="000000"/>
                </a:solidFill>
                <a:latin typeface="Open Sans"/>
              </a:rPr>
            </a:br>
            <a:endParaRPr lang="de-DE" dirty="0"/>
          </a:p>
        </p:txBody>
      </p:sp>
    </p:spTree>
    <p:extLst>
      <p:ext uri="{BB962C8B-B14F-4D97-AF65-F5344CB8AC3E}">
        <p14:creationId xmlns:p14="http://schemas.microsoft.com/office/powerpoint/2010/main" val="357532529"/>
      </p:ext>
    </p:extLst>
  </p:cSld>
  <p:clrMapOvr>
    <a:masterClrMapping/>
  </p:clrMapOvr>
  <p:transition spd="slow">
    <p:cove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AT"/>
          </a:p>
        </p:txBody>
      </p:sp>
      <p:sp>
        <p:nvSpPr>
          <p:cNvPr id="3" name="Untertitel 2"/>
          <p:cNvSpPr>
            <a:spLocks noGrp="1"/>
          </p:cNvSpPr>
          <p:nvPr>
            <p:ph type="subTitle" idx="1"/>
          </p:nvPr>
        </p:nvSpPr>
        <p:spPr/>
        <p:txBody>
          <a:bodyPr/>
          <a:lstStyle/>
          <a:p>
            <a:endParaRPr lang="de-AT"/>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6536" y="907380"/>
            <a:ext cx="9136329" cy="609088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71" y="0"/>
            <a:ext cx="91440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Z:\Bildarchiv\Logos\Logo Neu\final_unicef_logo_white.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64088" y="264593"/>
            <a:ext cx="3384375" cy="812250"/>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24207" y="399552"/>
            <a:ext cx="5126083" cy="707886"/>
          </a:xfrm>
          <a:prstGeom prst="rect">
            <a:avLst/>
          </a:prstGeom>
        </p:spPr>
        <p:txBody>
          <a:bodyPr wrap="none">
            <a:spAutoFit/>
          </a:bodyPr>
          <a:lstStyle/>
          <a:p>
            <a:pPr algn="ctr">
              <a:spcBef>
                <a:spcPct val="20000"/>
              </a:spcBef>
            </a:pPr>
            <a:r>
              <a:rPr lang="de-AT" sz="4000" dirty="0" smtClean="0">
                <a:solidFill>
                  <a:prstClr val="white"/>
                </a:solidFill>
              </a:rPr>
              <a:t>Hast du gewusst, dass…</a:t>
            </a:r>
            <a:endParaRPr lang="de-AT" sz="4000" dirty="0">
              <a:solidFill>
                <a:prstClr val="white"/>
              </a:solidFill>
            </a:endParaRPr>
          </a:p>
        </p:txBody>
      </p:sp>
      <p:sp>
        <p:nvSpPr>
          <p:cNvPr id="8" name="Textfeld 7"/>
          <p:cNvSpPr txBox="1"/>
          <p:nvPr/>
        </p:nvSpPr>
        <p:spPr>
          <a:xfrm>
            <a:off x="72441" y="1413666"/>
            <a:ext cx="4715583" cy="5355312"/>
          </a:xfrm>
          <a:prstGeom prst="rect">
            <a:avLst/>
          </a:prstGeom>
          <a:scene3d>
            <a:camera prst="orthographicFront"/>
            <a:lightRig rig="threePt" dir="t"/>
          </a:scene3d>
          <a:sp3d prstMaterial="translucentPowder"/>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de-AT" dirty="0"/>
              <a:t>Zwischen 1990 und 2015 </a:t>
            </a:r>
            <a:r>
              <a:rPr lang="de-AT" dirty="0" smtClean="0"/>
              <a:t>es </a:t>
            </a:r>
            <a:r>
              <a:rPr lang="de-AT" dirty="0"/>
              <a:t>circa 236 Millionen Todesfälle von </a:t>
            </a:r>
            <a:r>
              <a:rPr lang="de-AT" dirty="0" smtClean="0"/>
              <a:t>Kindern gab? </a:t>
            </a:r>
            <a:r>
              <a:rPr lang="de-AT" dirty="0"/>
              <a:t>Jeden Tag sterben circa </a:t>
            </a:r>
            <a:endParaRPr lang="de-AT" dirty="0" smtClean="0"/>
          </a:p>
          <a:p>
            <a:r>
              <a:rPr lang="de-AT" dirty="0" smtClean="0"/>
              <a:t>16 </a:t>
            </a:r>
            <a:r>
              <a:rPr lang="de-AT" dirty="0"/>
              <a:t>000 Kinder unter fünf Jahre – das sind elf Kinder pro </a:t>
            </a:r>
            <a:r>
              <a:rPr lang="de-AT" dirty="0" smtClean="0"/>
              <a:t>Minute.</a:t>
            </a:r>
          </a:p>
          <a:p>
            <a:r>
              <a:rPr lang="de-AT" dirty="0"/>
              <a:t>Bis zu 45 % aller Todesfälle von Kindern unter fünf Jahren finden in den ersten 28 Lebenstagen statt. Am schlimmsten ist die Lage in Subsahara-Afrika, wo eines von zwölf  Kindern vor dem fünften Lebensjahr stirbt. </a:t>
            </a:r>
            <a:endParaRPr lang="de-AT" dirty="0" smtClean="0"/>
          </a:p>
          <a:p>
            <a:r>
              <a:rPr lang="de-AT" dirty="0"/>
              <a:t>Viele Länder leiden unter einem schwachen Gesundheitswesen, schlecht ausgebildetem Gesundheitspersonal, mangelnder medizinischer Versorgung und bestehenden Engpässen in der Gesundheitsversorgung. Kinder unter fünf Jahren sind besonders stark von den sanitären und gesundheitlichen Missständen betroffen, weil sie oft notwendige Impfungen und Medikamente nicht </a:t>
            </a:r>
            <a:r>
              <a:rPr lang="de-AT" dirty="0" smtClean="0"/>
              <a:t>erhalten.</a:t>
            </a:r>
            <a:endParaRPr lang="de-DE" dirty="0"/>
          </a:p>
        </p:txBody>
      </p:sp>
      <p:sp>
        <p:nvSpPr>
          <p:cNvPr id="4" name="Rechteck 3"/>
          <p:cNvSpPr/>
          <p:nvPr/>
        </p:nvSpPr>
        <p:spPr>
          <a:xfrm>
            <a:off x="7236296" y="6605851"/>
            <a:ext cx="4572000" cy="784830"/>
          </a:xfrm>
          <a:prstGeom prst="rect">
            <a:avLst/>
          </a:prstGeom>
        </p:spPr>
        <p:txBody>
          <a:bodyPr>
            <a:spAutoFit/>
          </a:bodyPr>
          <a:lstStyle/>
          <a:p>
            <a:r>
              <a:rPr lang="de-DE" sz="900" dirty="0">
                <a:solidFill>
                  <a:schemeClr val="bg1"/>
                </a:solidFill>
                <a:latin typeface="Open Sans"/>
              </a:rPr>
              <a:t>© UNICEF/UNI114991/Holt</a:t>
            </a:r>
          </a:p>
          <a:p>
            <a:r>
              <a:rPr lang="de-DE" dirty="0">
                <a:solidFill>
                  <a:srgbClr val="000000"/>
                </a:solidFill>
                <a:latin typeface="Open Sans"/>
              </a:rPr>
              <a:t/>
            </a:r>
            <a:br>
              <a:rPr lang="de-DE" dirty="0">
                <a:solidFill>
                  <a:srgbClr val="000000"/>
                </a:solidFill>
                <a:latin typeface="Open Sans"/>
              </a:rPr>
            </a:br>
            <a:endParaRPr lang="de-DE" dirty="0"/>
          </a:p>
        </p:txBody>
      </p:sp>
    </p:spTree>
    <p:extLst>
      <p:ext uri="{BB962C8B-B14F-4D97-AF65-F5344CB8AC3E}">
        <p14:creationId xmlns:p14="http://schemas.microsoft.com/office/powerpoint/2010/main" val="33353745"/>
      </p:ext>
    </p:extLst>
  </p:cSld>
  <p:clrMapOvr>
    <a:masterClrMapping/>
  </p:clrMapOvr>
  <p:transition spd="slow">
    <p:cove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AT"/>
          </a:p>
        </p:txBody>
      </p:sp>
      <p:sp>
        <p:nvSpPr>
          <p:cNvPr id="3" name="Untertitel 2"/>
          <p:cNvSpPr>
            <a:spLocks noGrp="1"/>
          </p:cNvSpPr>
          <p:nvPr>
            <p:ph type="subTitle" idx="1"/>
          </p:nvPr>
        </p:nvSpPr>
        <p:spPr/>
        <p:txBody>
          <a:bodyPr/>
          <a:lstStyle/>
          <a:p>
            <a:endParaRPr lang="de-AT"/>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6536" y="907380"/>
            <a:ext cx="9136329" cy="609088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71" y="0"/>
            <a:ext cx="91440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Z:\Bildarchiv\Logos\Logo Neu\final_unicef_logo_white.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64088" y="264593"/>
            <a:ext cx="3384375" cy="812250"/>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748928" y="399552"/>
            <a:ext cx="3579827" cy="707886"/>
          </a:xfrm>
          <a:prstGeom prst="rect">
            <a:avLst/>
          </a:prstGeom>
        </p:spPr>
        <p:txBody>
          <a:bodyPr wrap="none">
            <a:spAutoFit/>
          </a:bodyPr>
          <a:lstStyle/>
          <a:p>
            <a:pPr algn="ctr">
              <a:spcBef>
                <a:spcPct val="20000"/>
              </a:spcBef>
            </a:pPr>
            <a:r>
              <a:rPr lang="de-AT" sz="4000" dirty="0" smtClean="0">
                <a:solidFill>
                  <a:prstClr val="white"/>
                </a:solidFill>
              </a:rPr>
              <a:t>So hilft UNICEF::</a:t>
            </a:r>
            <a:endParaRPr lang="de-AT" sz="4000" dirty="0">
              <a:solidFill>
                <a:prstClr val="white"/>
              </a:solidFill>
            </a:endParaRPr>
          </a:p>
        </p:txBody>
      </p:sp>
      <p:sp>
        <p:nvSpPr>
          <p:cNvPr id="8" name="Textfeld 7"/>
          <p:cNvSpPr txBox="1"/>
          <p:nvPr/>
        </p:nvSpPr>
        <p:spPr>
          <a:xfrm>
            <a:off x="274381" y="1619998"/>
            <a:ext cx="4945691" cy="5078313"/>
          </a:xfrm>
          <a:prstGeom prst="rect">
            <a:avLst/>
          </a:prstGeom>
          <a:scene3d>
            <a:camera prst="orthographicFront"/>
            <a:lightRig rig="threePt" dir="t"/>
          </a:scene3d>
          <a:sp3d prstMaterial="translucentPowder"/>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de-AT" dirty="0"/>
              <a:t>Im Zuge der humanitären Notlagen in Syrien, Irak, Jemen, Jordanien und dem Libanon unterstützt UNICEF Kinder mit lebensnotwendigen Maßnahmen, wie dem Erhalt von sauberem Trinkwasser, Impfungen, Bildung und Kinderschutz</a:t>
            </a:r>
            <a:r>
              <a:rPr lang="de-AT" dirty="0" smtClean="0"/>
              <a:t>.</a:t>
            </a:r>
          </a:p>
          <a:p>
            <a:pPr lvl="0"/>
            <a:r>
              <a:rPr lang="de-AT" dirty="0"/>
              <a:t>Ein weiterer Schwerpunkt ist die Prävention und Behandlung von Ebola in Sierra Leone, Guinea und Liberia. UNICEF leistet vor Ort Aufklärung und verteilt Hilfsgüter wie Antibiotika, Schmerzmittel und Desinfektionsmittel. </a:t>
            </a:r>
            <a:endParaRPr lang="de-AT" dirty="0" smtClean="0"/>
          </a:p>
          <a:p>
            <a:pPr lvl="0"/>
            <a:r>
              <a:rPr lang="de-AT" i="1" dirty="0" err="1" smtClean="0"/>
              <a:t>Khushi</a:t>
            </a:r>
            <a:r>
              <a:rPr lang="de-AT" i="1" dirty="0" smtClean="0"/>
              <a:t> </a:t>
            </a:r>
            <a:r>
              <a:rPr lang="de-AT" i="1" dirty="0"/>
              <a:t>Baby</a:t>
            </a:r>
            <a:r>
              <a:rPr lang="de-AT" dirty="0"/>
              <a:t>, eine Halskette, die elektronische Gesundheitsdaten von Neugeborenen und Kindern speichert, wie auch </a:t>
            </a:r>
            <a:r>
              <a:rPr lang="de-AT" i="1" dirty="0" err="1"/>
              <a:t>SoaPen</a:t>
            </a:r>
            <a:r>
              <a:rPr lang="de-AT" dirty="0"/>
              <a:t>, eine tragbare Seife zum Schutz vor Infektionen, wurden von UNICEF und den Partnern ARM und </a:t>
            </a:r>
            <a:r>
              <a:rPr lang="de-AT" i="1" dirty="0" err="1"/>
              <a:t>frog</a:t>
            </a:r>
            <a:r>
              <a:rPr lang="de-AT" dirty="0"/>
              <a:t> entwickelt und in bereits über 100 afrikanischen Dörfern verteilt. Dadurch wurden die Gesundheitsrisiken für Kinder deutlich verringert</a:t>
            </a:r>
            <a:r>
              <a:rPr lang="de-AT" dirty="0" smtClean="0"/>
              <a:t>.</a:t>
            </a:r>
            <a:endParaRPr lang="de-DE" dirty="0"/>
          </a:p>
        </p:txBody>
      </p:sp>
      <p:sp>
        <p:nvSpPr>
          <p:cNvPr id="4" name="Rechteck 3"/>
          <p:cNvSpPr/>
          <p:nvPr/>
        </p:nvSpPr>
        <p:spPr>
          <a:xfrm>
            <a:off x="7056275" y="6465585"/>
            <a:ext cx="4572000" cy="784830"/>
          </a:xfrm>
          <a:prstGeom prst="rect">
            <a:avLst/>
          </a:prstGeom>
        </p:spPr>
        <p:txBody>
          <a:bodyPr>
            <a:spAutoFit/>
          </a:bodyPr>
          <a:lstStyle/>
          <a:p>
            <a:r>
              <a:rPr lang="de-DE" sz="900" dirty="0">
                <a:solidFill>
                  <a:schemeClr val="bg1"/>
                </a:solidFill>
                <a:latin typeface="Open Sans"/>
              </a:rPr>
              <a:t>© UNICEF/UNI156524/</a:t>
            </a:r>
            <a:r>
              <a:rPr lang="de-DE" sz="900" dirty="0" err="1">
                <a:solidFill>
                  <a:schemeClr val="bg1"/>
                </a:solidFill>
                <a:latin typeface="Open Sans"/>
              </a:rPr>
              <a:t>Diffidenti</a:t>
            </a:r>
            <a:endParaRPr lang="de-DE" sz="900" dirty="0">
              <a:solidFill>
                <a:schemeClr val="bg1"/>
              </a:solidFill>
              <a:latin typeface="Open Sans"/>
            </a:endParaRPr>
          </a:p>
          <a:p>
            <a:r>
              <a:rPr lang="de-DE" dirty="0">
                <a:solidFill>
                  <a:srgbClr val="000000"/>
                </a:solidFill>
                <a:latin typeface="Open Sans"/>
              </a:rPr>
              <a:t/>
            </a:r>
            <a:br>
              <a:rPr lang="de-DE" dirty="0">
                <a:solidFill>
                  <a:srgbClr val="000000"/>
                </a:solidFill>
                <a:latin typeface="Open Sans"/>
              </a:rPr>
            </a:br>
            <a:endParaRPr lang="de-DE" dirty="0"/>
          </a:p>
        </p:txBody>
      </p:sp>
    </p:spTree>
    <p:extLst>
      <p:ext uri="{BB962C8B-B14F-4D97-AF65-F5344CB8AC3E}">
        <p14:creationId xmlns:p14="http://schemas.microsoft.com/office/powerpoint/2010/main" val="5909273"/>
      </p:ext>
    </p:extLst>
  </p:cSld>
  <p:clrMapOvr>
    <a:masterClrMapping/>
  </p:clrMapOvr>
  <p:transition spd="slow">
    <p:cove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AT"/>
          </a:p>
        </p:txBody>
      </p:sp>
      <p:sp>
        <p:nvSpPr>
          <p:cNvPr id="3" name="Untertitel 2"/>
          <p:cNvSpPr>
            <a:spLocks noGrp="1"/>
          </p:cNvSpPr>
          <p:nvPr>
            <p:ph type="subTitle" idx="1"/>
          </p:nvPr>
        </p:nvSpPr>
        <p:spPr/>
        <p:txBody>
          <a:bodyPr/>
          <a:lstStyle/>
          <a:p>
            <a:endParaRPr lang="de-AT"/>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671" y="1001497"/>
            <a:ext cx="9136329" cy="609088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71" y="0"/>
            <a:ext cx="91440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Z:\Bildarchiv\Logos\Logo Neu\final_unicef_logo_white.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64088" y="264593"/>
            <a:ext cx="3384375" cy="812250"/>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24198" y="399552"/>
            <a:ext cx="5126083" cy="707886"/>
          </a:xfrm>
          <a:prstGeom prst="rect">
            <a:avLst/>
          </a:prstGeom>
        </p:spPr>
        <p:txBody>
          <a:bodyPr wrap="none">
            <a:spAutoFit/>
          </a:bodyPr>
          <a:lstStyle/>
          <a:p>
            <a:pPr algn="ctr">
              <a:spcBef>
                <a:spcPct val="20000"/>
              </a:spcBef>
            </a:pPr>
            <a:r>
              <a:rPr lang="de-AT" sz="4000" dirty="0" smtClean="0">
                <a:solidFill>
                  <a:prstClr val="white"/>
                </a:solidFill>
              </a:rPr>
              <a:t>Hast du gewusst, dass…</a:t>
            </a:r>
            <a:endParaRPr lang="de-AT" sz="4000" dirty="0">
              <a:solidFill>
                <a:prstClr val="white"/>
              </a:solidFill>
            </a:endParaRPr>
          </a:p>
        </p:txBody>
      </p:sp>
      <p:sp>
        <p:nvSpPr>
          <p:cNvPr id="8" name="Textfeld 7"/>
          <p:cNvSpPr txBox="1"/>
          <p:nvPr/>
        </p:nvSpPr>
        <p:spPr>
          <a:xfrm>
            <a:off x="147781" y="1575876"/>
            <a:ext cx="3632131" cy="5004447"/>
          </a:xfrm>
          <a:prstGeom prst="rect">
            <a:avLst/>
          </a:prstGeom>
          <a:scene3d>
            <a:camera prst="orthographicFront"/>
            <a:lightRig rig="threePt" dir="t"/>
          </a:scene3d>
          <a:sp3d prstMaterial="translucentPowder"/>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de-AT" sz="1680" dirty="0"/>
              <a:t>1,4 Milliarden </a:t>
            </a:r>
            <a:r>
              <a:rPr lang="de-AT" sz="1680" dirty="0" smtClean="0"/>
              <a:t>Menschen in Ländern leben, </a:t>
            </a:r>
            <a:r>
              <a:rPr lang="de-AT" sz="1680" dirty="0"/>
              <a:t>die von Krisen betroffen </a:t>
            </a:r>
            <a:r>
              <a:rPr lang="de-AT" sz="1680" dirty="0" smtClean="0"/>
              <a:t>sind? </a:t>
            </a:r>
            <a:r>
              <a:rPr lang="de-AT" sz="1680" dirty="0"/>
              <a:t>40 Prozent davon sind Kinder unter 15 Jahren. Sie sind zuhause, in der Schule und auf der Straße die direkten Opfer von Gewalt. </a:t>
            </a:r>
            <a:endParaRPr lang="de-AT" sz="1680" dirty="0" smtClean="0"/>
          </a:p>
          <a:p>
            <a:r>
              <a:rPr lang="de-AT" sz="1680" dirty="0"/>
              <a:t>Mehr als 230 Millionen Kinder sind von direkter oder indirekter Gefahr betroffen, und weitere Millionen sind naturbedingten Risiken und Epidemien ausgesetzt. In den kommenden Jahrzehnten werden jährliche geschätzte 200 Millionen Kinder von Klimakatastrophen betroffen sein – dreimal mehr als noch vor 1990. Des Weiteren beläuft sich die Anzahl jener Personen, die von humanitärer Unterstützung abhängig sind, bereits auf 100 Millionen. </a:t>
            </a:r>
            <a:endParaRPr lang="de-DE" sz="1680" dirty="0"/>
          </a:p>
        </p:txBody>
      </p:sp>
      <p:sp>
        <p:nvSpPr>
          <p:cNvPr id="4" name="Rechteck 3"/>
          <p:cNvSpPr/>
          <p:nvPr/>
        </p:nvSpPr>
        <p:spPr>
          <a:xfrm>
            <a:off x="6909645" y="6465585"/>
            <a:ext cx="4572000" cy="784830"/>
          </a:xfrm>
          <a:prstGeom prst="rect">
            <a:avLst/>
          </a:prstGeom>
        </p:spPr>
        <p:txBody>
          <a:bodyPr>
            <a:spAutoFit/>
          </a:bodyPr>
          <a:lstStyle/>
          <a:p>
            <a:r>
              <a:rPr lang="de-DE" sz="900" dirty="0">
                <a:latin typeface="Open Sans"/>
              </a:rPr>
              <a:t>© UNICEF/UN06845/Al </a:t>
            </a:r>
            <a:r>
              <a:rPr lang="de-DE" sz="900" dirty="0" err="1">
                <a:latin typeface="Open Sans"/>
              </a:rPr>
              <a:t>Shami</a:t>
            </a:r>
            <a:endParaRPr lang="de-DE" sz="900" dirty="0">
              <a:latin typeface="Open Sans"/>
            </a:endParaRPr>
          </a:p>
          <a:p>
            <a:r>
              <a:rPr lang="de-DE" dirty="0">
                <a:solidFill>
                  <a:srgbClr val="000000"/>
                </a:solidFill>
                <a:latin typeface="Open Sans"/>
              </a:rPr>
              <a:t/>
            </a:r>
            <a:br>
              <a:rPr lang="de-DE" dirty="0">
                <a:solidFill>
                  <a:srgbClr val="000000"/>
                </a:solidFill>
                <a:latin typeface="Open Sans"/>
              </a:rPr>
            </a:br>
            <a:endParaRPr lang="de-DE" dirty="0"/>
          </a:p>
        </p:txBody>
      </p:sp>
    </p:spTree>
    <p:extLst>
      <p:ext uri="{BB962C8B-B14F-4D97-AF65-F5344CB8AC3E}">
        <p14:creationId xmlns:p14="http://schemas.microsoft.com/office/powerpoint/2010/main" val="378644312"/>
      </p:ext>
    </p:extLst>
  </p:cSld>
  <p:clrMapOvr>
    <a:masterClrMapping/>
  </p:clrMapOvr>
  <p:transition spd="slow">
    <p:cov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AT"/>
          </a:p>
        </p:txBody>
      </p:sp>
      <p:sp>
        <p:nvSpPr>
          <p:cNvPr id="3" name="Untertitel 2"/>
          <p:cNvSpPr>
            <a:spLocks noGrp="1"/>
          </p:cNvSpPr>
          <p:nvPr>
            <p:ph type="subTitle" idx="1"/>
          </p:nvPr>
        </p:nvSpPr>
        <p:spPr/>
        <p:txBody>
          <a:bodyPr/>
          <a:lstStyle/>
          <a:p>
            <a:endParaRPr lang="de-AT"/>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0" y="973239"/>
            <a:ext cx="9136329" cy="609088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71" y="0"/>
            <a:ext cx="91440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Z:\Bildarchiv\Logos\Logo Neu\final_unicef_logo_white.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64088" y="264593"/>
            <a:ext cx="3384375" cy="812250"/>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24228" y="399552"/>
            <a:ext cx="5126083" cy="707886"/>
          </a:xfrm>
          <a:prstGeom prst="rect">
            <a:avLst/>
          </a:prstGeom>
        </p:spPr>
        <p:txBody>
          <a:bodyPr wrap="none">
            <a:spAutoFit/>
          </a:bodyPr>
          <a:lstStyle/>
          <a:p>
            <a:pPr algn="ctr">
              <a:spcBef>
                <a:spcPct val="20000"/>
              </a:spcBef>
            </a:pPr>
            <a:r>
              <a:rPr lang="de-AT" sz="4000" dirty="0" smtClean="0">
                <a:solidFill>
                  <a:prstClr val="white"/>
                </a:solidFill>
              </a:rPr>
              <a:t>Hast du gewusst, dass…</a:t>
            </a:r>
            <a:endParaRPr lang="de-AT" sz="4000" dirty="0">
              <a:solidFill>
                <a:prstClr val="white"/>
              </a:solidFill>
            </a:endParaRPr>
          </a:p>
        </p:txBody>
      </p:sp>
      <p:sp>
        <p:nvSpPr>
          <p:cNvPr id="8" name="Textfeld 7"/>
          <p:cNvSpPr txBox="1"/>
          <p:nvPr/>
        </p:nvSpPr>
        <p:spPr>
          <a:xfrm>
            <a:off x="683568" y="1988840"/>
            <a:ext cx="3312368" cy="3970318"/>
          </a:xfrm>
          <a:prstGeom prst="rect">
            <a:avLst/>
          </a:prstGeom>
          <a:scene3d>
            <a:camera prst="orthographicFront"/>
            <a:lightRig rig="threePt" dir="t"/>
          </a:scene3d>
          <a:sp3d prstMaterial="translucentPowder"/>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de-AT" dirty="0" smtClean="0"/>
              <a:t>In </a:t>
            </a:r>
            <a:r>
              <a:rPr lang="de-AT" dirty="0"/>
              <a:t>den kritischen ersten drei Monaten nach dem Erdbeben in Nepal UNICEF essenzielle Nahrung an </a:t>
            </a:r>
            <a:r>
              <a:rPr lang="de-AT" dirty="0" smtClean="0"/>
              <a:t>600 000 </a:t>
            </a:r>
            <a:r>
              <a:rPr lang="de-AT" dirty="0"/>
              <a:t>Kinder unter 5 Jahren und an schwangere und stillende Frauen lieferte?</a:t>
            </a:r>
          </a:p>
          <a:p>
            <a:r>
              <a:rPr lang="de-AT" dirty="0"/>
              <a:t>Obwohl sich die humanitäre Situation verbessert hat, brauchen immer noch Hunderttausende von Kindern Nahrung, Zugang zu sauberem Wasser und sanitären Einrichtungen, </a:t>
            </a:r>
            <a:r>
              <a:rPr lang="de-AT" dirty="0" smtClean="0"/>
              <a:t>medizinischer </a:t>
            </a:r>
            <a:r>
              <a:rPr lang="de-AT" dirty="0"/>
              <a:t>Versorgung, Bildung und Schutz.</a:t>
            </a:r>
          </a:p>
        </p:txBody>
      </p:sp>
      <p:sp>
        <p:nvSpPr>
          <p:cNvPr id="11" name="TextBox 10"/>
          <p:cNvSpPr txBox="1">
            <a:spLocks noChangeArrowheads="1"/>
          </p:cNvSpPr>
          <p:nvPr/>
        </p:nvSpPr>
        <p:spPr bwMode="auto">
          <a:xfrm>
            <a:off x="6829885" y="6513413"/>
            <a:ext cx="2347911" cy="461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195" tIns="45599" rIns="91195" bIns="45599">
            <a:spAutoFit/>
          </a:bodyPr>
          <a:lstStyle>
            <a:lvl1pPr eaLnBrk="0" hangingPunct="0">
              <a:defRPr sz="4200">
                <a:solidFill>
                  <a:srgbClr val="000000"/>
                </a:solidFill>
                <a:latin typeface="Gill Sans" charset="0"/>
                <a:ea typeface="ヒラギノ角ゴ ProN W3"/>
                <a:cs typeface="ヒラギノ角ゴ ProN W3"/>
                <a:sym typeface="Gill Sans" charset="0"/>
              </a:defRPr>
            </a:lvl1pPr>
            <a:lvl2pPr marL="742950" indent="-285750" eaLnBrk="0" hangingPunct="0">
              <a:defRPr sz="4200">
                <a:solidFill>
                  <a:srgbClr val="000000"/>
                </a:solidFill>
                <a:latin typeface="Gill Sans" charset="0"/>
                <a:ea typeface="ヒラギノ角ゴ ProN W3"/>
                <a:cs typeface="ヒラギノ角ゴ ProN W3"/>
                <a:sym typeface="Gill Sans" charset="0"/>
              </a:defRPr>
            </a:lvl2pPr>
            <a:lvl3pPr marL="1143000" indent="-228600" eaLnBrk="0" hangingPunct="0">
              <a:defRPr sz="4200">
                <a:solidFill>
                  <a:srgbClr val="000000"/>
                </a:solidFill>
                <a:latin typeface="Gill Sans" charset="0"/>
                <a:ea typeface="ヒラギノ角ゴ ProN W3"/>
                <a:cs typeface="ヒラギノ角ゴ ProN W3"/>
                <a:sym typeface="Gill Sans" charset="0"/>
              </a:defRPr>
            </a:lvl3pPr>
            <a:lvl4pPr marL="1600200" indent="-228600" eaLnBrk="0" hangingPunct="0">
              <a:defRPr sz="4200">
                <a:solidFill>
                  <a:srgbClr val="000000"/>
                </a:solidFill>
                <a:latin typeface="Gill Sans" charset="0"/>
                <a:ea typeface="ヒラギノ角ゴ ProN W3"/>
                <a:cs typeface="ヒラギノ角ゴ ProN W3"/>
                <a:sym typeface="Gill Sans" charset="0"/>
              </a:defRPr>
            </a:lvl4pPr>
            <a:lvl5pPr marL="2057400" indent="-228600" eaLnBrk="0" hangingPunct="0">
              <a:defRPr sz="4200">
                <a:solidFill>
                  <a:srgbClr val="000000"/>
                </a:solidFill>
                <a:latin typeface="Gill Sans" charset="0"/>
                <a:ea typeface="ヒラギノ角ゴ ProN W3"/>
                <a:cs typeface="ヒラギノ角ゴ ProN W3"/>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a:cs typeface="ヒラギノ角ゴ ProN W3"/>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a:cs typeface="ヒラギノ角ゴ ProN W3"/>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a:cs typeface="ヒラギノ角ゴ ProN W3"/>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a:cs typeface="ヒラギノ角ゴ ProN W3"/>
                <a:sym typeface="Gill Sans" charset="0"/>
              </a:defRPr>
            </a:lvl9pPr>
          </a:lstStyle>
          <a:p>
            <a:r>
              <a:rPr lang="de-DE" sz="800" dirty="0"/>
              <a:t>© UNICEF/UNI185178/</a:t>
            </a:r>
            <a:r>
              <a:rPr lang="de-DE" sz="800" dirty="0" err="1"/>
              <a:t>Panday</a:t>
            </a:r>
            <a:endParaRPr lang="de-DE" sz="800" dirty="0"/>
          </a:p>
          <a:p>
            <a:r>
              <a:rPr lang="de-DE" sz="800" dirty="0"/>
              <a:t/>
            </a:r>
            <a:br>
              <a:rPr lang="de-DE" sz="800" dirty="0"/>
            </a:br>
            <a:endParaRPr lang="en-GB" sz="8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648087787"/>
      </p:ext>
    </p:extLst>
  </p:cSld>
  <p:clrMapOvr>
    <a:masterClrMapping/>
  </p:clrMapOvr>
  <p:transition spd="slow">
    <p:cove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AT"/>
          </a:p>
        </p:txBody>
      </p:sp>
      <p:sp>
        <p:nvSpPr>
          <p:cNvPr id="3" name="Untertitel 2"/>
          <p:cNvSpPr>
            <a:spLocks noGrp="1"/>
          </p:cNvSpPr>
          <p:nvPr>
            <p:ph type="subTitle" idx="1"/>
          </p:nvPr>
        </p:nvSpPr>
        <p:spPr/>
        <p:txBody>
          <a:bodyPr/>
          <a:lstStyle/>
          <a:p>
            <a:endParaRPr lang="de-AT"/>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6536" y="907380"/>
            <a:ext cx="9136329" cy="609088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71" y="0"/>
            <a:ext cx="91440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Z:\Bildarchiv\Logos\Logo Neu\final_unicef_logo_white.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64088" y="264593"/>
            <a:ext cx="3384375" cy="812250"/>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32464" y="399552"/>
            <a:ext cx="5012784" cy="707886"/>
          </a:xfrm>
          <a:prstGeom prst="rect">
            <a:avLst/>
          </a:prstGeom>
        </p:spPr>
        <p:txBody>
          <a:bodyPr wrap="none">
            <a:spAutoFit/>
          </a:bodyPr>
          <a:lstStyle/>
          <a:p>
            <a:pPr algn="ctr">
              <a:spcBef>
                <a:spcPct val="20000"/>
              </a:spcBef>
            </a:pPr>
            <a:r>
              <a:rPr lang="de-AT" sz="4000" dirty="0" smtClean="0">
                <a:solidFill>
                  <a:prstClr val="white"/>
                </a:solidFill>
              </a:rPr>
              <a:t>Humanitäre Hilfe 2015:</a:t>
            </a:r>
            <a:endParaRPr lang="de-AT" sz="4000" dirty="0">
              <a:solidFill>
                <a:prstClr val="white"/>
              </a:solidFill>
            </a:endParaRPr>
          </a:p>
        </p:txBody>
      </p:sp>
      <p:sp>
        <p:nvSpPr>
          <p:cNvPr id="8" name="Textfeld 7"/>
          <p:cNvSpPr txBox="1"/>
          <p:nvPr/>
        </p:nvSpPr>
        <p:spPr>
          <a:xfrm>
            <a:off x="179512" y="1690665"/>
            <a:ext cx="3157405" cy="4524315"/>
          </a:xfrm>
          <a:prstGeom prst="rect">
            <a:avLst/>
          </a:prstGeom>
          <a:scene3d>
            <a:camera prst="orthographicFront"/>
            <a:lightRig rig="threePt" dir="t"/>
          </a:scene3d>
          <a:sp3d prstMaterial="translucentPowder"/>
        </p:spPr>
        <p:style>
          <a:lnRef idx="1">
            <a:schemeClr val="accent1"/>
          </a:lnRef>
          <a:fillRef idx="2">
            <a:schemeClr val="accent1"/>
          </a:fillRef>
          <a:effectRef idx="1">
            <a:schemeClr val="accent1"/>
          </a:effectRef>
          <a:fontRef idx="minor">
            <a:schemeClr val="dk1"/>
          </a:fontRef>
        </p:style>
        <p:txBody>
          <a:bodyPr wrap="square" rtlCol="0">
            <a:spAutoFit/>
          </a:bodyPr>
          <a:lstStyle/>
          <a:p>
            <a:pPr marL="285750" indent="-285750">
              <a:buFont typeface="Wingdings" panose="05000000000000000000" pitchFamily="2" charset="2"/>
              <a:buChar char="Ø"/>
            </a:pPr>
            <a:r>
              <a:rPr lang="de-AT" dirty="0"/>
              <a:t>Zwei Millionen akute und mangelernährte Kinder wurden behandelt.</a:t>
            </a:r>
            <a:endParaRPr lang="de-DE" dirty="0"/>
          </a:p>
          <a:p>
            <a:pPr marL="285750" lvl="0" indent="-285750">
              <a:buFont typeface="Wingdings" panose="05000000000000000000" pitchFamily="2" charset="2"/>
              <a:buChar char="Ø"/>
            </a:pPr>
            <a:r>
              <a:rPr lang="de-AT" dirty="0" smtClean="0"/>
              <a:t>11,3 </a:t>
            </a:r>
            <a:r>
              <a:rPr lang="de-AT" dirty="0"/>
              <a:t>Millionen Kinder wurden gegen Masern geimpft.</a:t>
            </a:r>
            <a:endParaRPr lang="de-DE" dirty="0"/>
          </a:p>
          <a:p>
            <a:pPr marL="285750" lvl="0" indent="-285750">
              <a:buFont typeface="Wingdings" panose="05000000000000000000" pitchFamily="2" charset="2"/>
              <a:buChar char="Ø"/>
            </a:pPr>
            <a:r>
              <a:rPr lang="de-AT" dirty="0"/>
              <a:t>22,6 Millionen Menschen wurde sauberes Wasser zum Trinken, Baden und Kochen zur Verfügung gestellt. </a:t>
            </a:r>
            <a:endParaRPr lang="de-DE" dirty="0"/>
          </a:p>
          <a:p>
            <a:pPr marL="285750" lvl="0" indent="-285750">
              <a:buFont typeface="Wingdings" panose="05000000000000000000" pitchFamily="2" charset="2"/>
              <a:buChar char="Ø"/>
            </a:pPr>
            <a:r>
              <a:rPr lang="de-AT" dirty="0"/>
              <a:t>Zwei Millionen Kinder erhielten psychosoziale Unterstützung.</a:t>
            </a:r>
            <a:endParaRPr lang="de-DE" dirty="0"/>
          </a:p>
          <a:p>
            <a:pPr marL="285750" lvl="0" indent="-285750">
              <a:buFont typeface="Wingdings" panose="05000000000000000000" pitchFamily="2" charset="2"/>
              <a:buChar char="Ø"/>
            </a:pPr>
            <a:r>
              <a:rPr lang="de-AT" dirty="0"/>
              <a:t>Vier Millionen Kindern wurde formale oder non-formale Bildung ermöglicht</a:t>
            </a:r>
            <a:r>
              <a:rPr lang="de-AT" dirty="0" smtClean="0"/>
              <a:t>.</a:t>
            </a:r>
            <a:endParaRPr lang="de-DE" dirty="0"/>
          </a:p>
        </p:txBody>
      </p:sp>
      <p:sp>
        <p:nvSpPr>
          <p:cNvPr id="4" name="Rechteck 3"/>
          <p:cNvSpPr/>
          <p:nvPr/>
        </p:nvSpPr>
        <p:spPr>
          <a:xfrm>
            <a:off x="7321541" y="6477327"/>
            <a:ext cx="4572000" cy="784830"/>
          </a:xfrm>
          <a:prstGeom prst="rect">
            <a:avLst/>
          </a:prstGeom>
        </p:spPr>
        <p:txBody>
          <a:bodyPr>
            <a:spAutoFit/>
          </a:bodyPr>
          <a:lstStyle/>
          <a:p>
            <a:r>
              <a:rPr lang="de-DE" sz="900" dirty="0">
                <a:solidFill>
                  <a:srgbClr val="121212"/>
                </a:solidFill>
                <a:latin typeface="Open Sans"/>
              </a:rPr>
              <a:t>© UNICEF/UN011310/Hing</a:t>
            </a:r>
            <a:endParaRPr lang="de-DE" sz="900" dirty="0">
              <a:solidFill>
                <a:srgbClr val="000000"/>
              </a:solidFill>
              <a:latin typeface="Open Sans"/>
            </a:endParaRPr>
          </a:p>
          <a:p>
            <a:r>
              <a:rPr lang="de-DE" dirty="0">
                <a:solidFill>
                  <a:srgbClr val="000000"/>
                </a:solidFill>
                <a:latin typeface="Open Sans"/>
              </a:rPr>
              <a:t/>
            </a:r>
            <a:br>
              <a:rPr lang="de-DE" dirty="0">
                <a:solidFill>
                  <a:srgbClr val="000000"/>
                </a:solidFill>
                <a:latin typeface="Open Sans"/>
              </a:rPr>
            </a:br>
            <a:endParaRPr lang="de-DE" dirty="0"/>
          </a:p>
        </p:txBody>
      </p:sp>
    </p:spTree>
    <p:extLst>
      <p:ext uri="{BB962C8B-B14F-4D97-AF65-F5344CB8AC3E}">
        <p14:creationId xmlns:p14="http://schemas.microsoft.com/office/powerpoint/2010/main" val="3200147007"/>
      </p:ext>
    </p:extLst>
  </p:cSld>
  <p:clrMapOvr>
    <a:masterClrMapping/>
  </p:clrMapOvr>
  <p:transition spd="slow">
    <p:cove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AT"/>
          </a:p>
        </p:txBody>
      </p:sp>
      <p:sp>
        <p:nvSpPr>
          <p:cNvPr id="3" name="Untertitel 2"/>
          <p:cNvSpPr>
            <a:spLocks noGrp="1"/>
          </p:cNvSpPr>
          <p:nvPr>
            <p:ph type="subTitle" idx="1"/>
          </p:nvPr>
        </p:nvSpPr>
        <p:spPr/>
        <p:txBody>
          <a:bodyPr/>
          <a:lstStyle/>
          <a:p>
            <a:endParaRPr lang="de-AT"/>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4061" y="907380"/>
            <a:ext cx="9136329" cy="609088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71" y="0"/>
            <a:ext cx="91440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Z:\Bildarchiv\Logos\Logo Neu\final_unicef_logo_white.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64088" y="264593"/>
            <a:ext cx="3384375" cy="812250"/>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24189" y="399552"/>
            <a:ext cx="5126083" cy="707886"/>
          </a:xfrm>
          <a:prstGeom prst="rect">
            <a:avLst/>
          </a:prstGeom>
        </p:spPr>
        <p:txBody>
          <a:bodyPr wrap="none">
            <a:spAutoFit/>
          </a:bodyPr>
          <a:lstStyle/>
          <a:p>
            <a:pPr algn="ctr">
              <a:spcBef>
                <a:spcPct val="20000"/>
              </a:spcBef>
            </a:pPr>
            <a:r>
              <a:rPr lang="de-AT" sz="4000" dirty="0" smtClean="0">
                <a:solidFill>
                  <a:prstClr val="white"/>
                </a:solidFill>
              </a:rPr>
              <a:t>Hast du gewusst, dass…</a:t>
            </a:r>
            <a:endParaRPr lang="de-AT" sz="4000" dirty="0">
              <a:solidFill>
                <a:prstClr val="white"/>
              </a:solidFill>
            </a:endParaRPr>
          </a:p>
        </p:txBody>
      </p:sp>
      <p:sp>
        <p:nvSpPr>
          <p:cNvPr id="8" name="Textfeld 7"/>
          <p:cNvSpPr txBox="1"/>
          <p:nvPr/>
        </p:nvSpPr>
        <p:spPr>
          <a:xfrm>
            <a:off x="162404" y="1628800"/>
            <a:ext cx="5276205" cy="4770537"/>
          </a:xfrm>
          <a:prstGeom prst="rect">
            <a:avLst/>
          </a:prstGeom>
          <a:scene3d>
            <a:camera prst="orthographicFront"/>
            <a:lightRig rig="threePt" dir="t"/>
          </a:scene3d>
          <a:sp3d prstMaterial="translucentPowder"/>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de-AT" sz="1600" dirty="0"/>
              <a:t>Bereits </a:t>
            </a:r>
            <a:r>
              <a:rPr lang="de-AT" sz="1600" dirty="0" smtClean="0"/>
              <a:t>weit über </a:t>
            </a:r>
            <a:r>
              <a:rPr lang="de-AT" sz="1600" dirty="0"/>
              <a:t>ein Drittel der nach Europa kommenden Flüchtlinge </a:t>
            </a:r>
            <a:r>
              <a:rPr lang="de-AT" sz="1600" dirty="0" smtClean="0"/>
              <a:t>Kinder sind?</a:t>
            </a:r>
          </a:p>
          <a:p>
            <a:r>
              <a:rPr lang="de-AT" sz="1600" dirty="0"/>
              <a:t>2015 erreichten über eine Million Flüchtlinge und </a:t>
            </a:r>
            <a:r>
              <a:rPr lang="de-AT" sz="1600" dirty="0" err="1"/>
              <a:t>MigrantInnen</a:t>
            </a:r>
            <a:r>
              <a:rPr lang="de-AT" sz="1600" dirty="0"/>
              <a:t> Europa</a:t>
            </a:r>
            <a:r>
              <a:rPr lang="de-AT" sz="1600" dirty="0" smtClean="0"/>
              <a:t>. Mittlerweile </a:t>
            </a:r>
            <a:r>
              <a:rPr lang="de-AT" sz="1600" dirty="0"/>
              <a:t>stellen Kinder und Frauen 60 % </a:t>
            </a:r>
            <a:r>
              <a:rPr lang="de-AT" sz="1600" dirty="0" smtClean="0"/>
              <a:t>der nach Europa kommenden </a:t>
            </a:r>
            <a:r>
              <a:rPr lang="de-AT" sz="1600" dirty="0"/>
              <a:t>Flüchtlinge und </a:t>
            </a:r>
            <a:r>
              <a:rPr lang="de-AT" sz="1600" dirty="0" err="1"/>
              <a:t>MigrantInnen</a:t>
            </a:r>
            <a:r>
              <a:rPr lang="de-AT" sz="1600" dirty="0"/>
              <a:t> </a:t>
            </a:r>
            <a:r>
              <a:rPr lang="de-AT" sz="1600" dirty="0" smtClean="0"/>
              <a:t>dar. </a:t>
            </a:r>
          </a:p>
          <a:p>
            <a:endParaRPr lang="de-AT" sz="1600" dirty="0" smtClean="0"/>
          </a:p>
          <a:p>
            <a:r>
              <a:rPr lang="de-AT" sz="1600" dirty="0"/>
              <a:t>Minderjährige Flüchtlinge müssen auf jeden Fall in jeglicher Art und Weise vor den Gefahren der Flucht beschützt werden. Dieses bedingungslose Recht auf Schutz ist auch in der UN-Kinderrechtskonvention von 1989 festgelegt</a:t>
            </a:r>
            <a:r>
              <a:rPr lang="de-AT" sz="1600" dirty="0" smtClean="0"/>
              <a:t>:</a:t>
            </a:r>
          </a:p>
          <a:p>
            <a:endParaRPr lang="de-DE" sz="1600" dirty="0"/>
          </a:p>
          <a:p>
            <a:r>
              <a:rPr lang="de-AT" sz="1600" b="1" dirty="0" smtClean="0"/>
              <a:t>„Bei </a:t>
            </a:r>
            <a:r>
              <a:rPr lang="de-AT" sz="1600" b="1" dirty="0"/>
              <a:t>allen Maßnahmen, die Kinder betreffen, gleichviel ob sie von öffentlichen oder privaten Einrichtungen der sozialen Fürsorge, Gerichten, Verwaltungsbehörden oder Gesetzgebungsorgangen getroffen werden, ist das Wohl des Kindes ein Gesichtspunkt, der vorrangig zu berücksichtigen ist.“</a:t>
            </a:r>
            <a:endParaRPr lang="de-DE" sz="1600" dirty="0"/>
          </a:p>
          <a:p>
            <a:r>
              <a:rPr lang="de-AT" sz="1600" i="1" dirty="0"/>
              <a:t>Art.3 (1) UN-Konvention über die Rechte des Kindes, </a:t>
            </a:r>
            <a:r>
              <a:rPr lang="de-AT" sz="1600" i="1" dirty="0" smtClean="0"/>
              <a:t>1989</a:t>
            </a:r>
            <a:endParaRPr lang="de-DE" sz="1600" dirty="0"/>
          </a:p>
        </p:txBody>
      </p:sp>
      <p:sp>
        <p:nvSpPr>
          <p:cNvPr id="4" name="Rechteck 3"/>
          <p:cNvSpPr/>
          <p:nvPr/>
        </p:nvSpPr>
        <p:spPr>
          <a:xfrm>
            <a:off x="6744391" y="6330010"/>
            <a:ext cx="4572000" cy="507831"/>
          </a:xfrm>
          <a:prstGeom prst="rect">
            <a:avLst/>
          </a:prstGeom>
        </p:spPr>
        <p:txBody>
          <a:bodyPr>
            <a:spAutoFit/>
          </a:bodyPr>
          <a:lstStyle/>
          <a:p>
            <a:r>
              <a:rPr lang="de-DE" sz="900" dirty="0">
                <a:latin typeface="Open Sans"/>
              </a:rPr>
              <a:t>© </a:t>
            </a:r>
            <a:r>
              <a:rPr lang="de-DE" sz="900" dirty="0" smtClean="0">
                <a:latin typeface="Open Sans"/>
              </a:rPr>
              <a:t>UNICEF/UNI197514/</a:t>
            </a:r>
            <a:r>
              <a:rPr lang="de-DE" sz="900" dirty="0" err="1" smtClean="0">
                <a:latin typeface="Open Sans"/>
              </a:rPr>
              <a:t>Gilbertson</a:t>
            </a:r>
            <a:r>
              <a:rPr lang="de-DE" sz="900" dirty="0" smtClean="0">
                <a:latin typeface="Open Sans"/>
              </a:rPr>
              <a:t> VII </a:t>
            </a:r>
            <a:r>
              <a:rPr lang="de-DE" sz="900" dirty="0" err="1" smtClean="0">
                <a:latin typeface="Open Sans"/>
              </a:rPr>
              <a:t>Photo</a:t>
            </a:r>
            <a:r>
              <a:rPr lang="de-DE" dirty="0">
                <a:latin typeface="Open Sans"/>
              </a:rPr>
              <a:t/>
            </a:r>
            <a:br>
              <a:rPr lang="de-DE" dirty="0">
                <a:latin typeface="Open Sans"/>
              </a:rPr>
            </a:br>
            <a:endParaRPr lang="de-DE" dirty="0"/>
          </a:p>
        </p:txBody>
      </p:sp>
    </p:spTree>
    <p:extLst>
      <p:ext uri="{BB962C8B-B14F-4D97-AF65-F5344CB8AC3E}">
        <p14:creationId xmlns:p14="http://schemas.microsoft.com/office/powerpoint/2010/main" val="235004883"/>
      </p:ext>
    </p:extLst>
  </p:cSld>
  <p:clrMapOvr>
    <a:masterClrMapping/>
  </p:clrMapOvr>
  <p:transition spd="slow">
    <p:cov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AT"/>
          </a:p>
        </p:txBody>
      </p:sp>
      <p:sp>
        <p:nvSpPr>
          <p:cNvPr id="3" name="Untertitel 2"/>
          <p:cNvSpPr>
            <a:spLocks noGrp="1"/>
          </p:cNvSpPr>
          <p:nvPr>
            <p:ph type="subTitle" idx="1"/>
          </p:nvPr>
        </p:nvSpPr>
        <p:spPr/>
        <p:txBody>
          <a:bodyPr/>
          <a:lstStyle/>
          <a:p>
            <a:endParaRPr lang="de-AT"/>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6536" y="1129170"/>
            <a:ext cx="9136329" cy="609088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71" y="0"/>
            <a:ext cx="91440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Z:\Bildarchiv\Logos\Logo Neu\final_unicef_logo_white.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64088" y="264593"/>
            <a:ext cx="3384375" cy="812250"/>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24189" y="399552"/>
            <a:ext cx="5126083" cy="707886"/>
          </a:xfrm>
          <a:prstGeom prst="rect">
            <a:avLst/>
          </a:prstGeom>
        </p:spPr>
        <p:txBody>
          <a:bodyPr wrap="none">
            <a:spAutoFit/>
          </a:bodyPr>
          <a:lstStyle/>
          <a:p>
            <a:pPr algn="ctr">
              <a:spcBef>
                <a:spcPct val="20000"/>
              </a:spcBef>
            </a:pPr>
            <a:r>
              <a:rPr lang="de-AT" sz="4000" dirty="0" smtClean="0">
                <a:solidFill>
                  <a:prstClr val="white"/>
                </a:solidFill>
              </a:rPr>
              <a:t>Hast du gewusst, dass…</a:t>
            </a:r>
            <a:endParaRPr lang="de-AT" sz="4000" dirty="0">
              <a:solidFill>
                <a:prstClr val="white"/>
              </a:solidFill>
            </a:endParaRPr>
          </a:p>
        </p:txBody>
      </p:sp>
      <p:sp>
        <p:nvSpPr>
          <p:cNvPr id="8" name="Textfeld 7"/>
          <p:cNvSpPr txBox="1"/>
          <p:nvPr/>
        </p:nvSpPr>
        <p:spPr>
          <a:xfrm>
            <a:off x="218736" y="4153245"/>
            <a:ext cx="8731927" cy="2031325"/>
          </a:xfrm>
          <a:prstGeom prst="rect">
            <a:avLst/>
          </a:prstGeom>
          <a:scene3d>
            <a:camera prst="orthographicFront"/>
            <a:lightRig rig="threePt" dir="t"/>
          </a:scene3d>
          <a:sp3d prstMaterial="translucentPowder"/>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de-DE" dirty="0" smtClean="0"/>
              <a:t>Sechs </a:t>
            </a:r>
            <a:r>
              <a:rPr lang="de-DE" dirty="0"/>
              <a:t>Millionen Kinder in Syrien und 2,4 Millionen in den Nachbarländern auf humanitäre Hilfe </a:t>
            </a:r>
            <a:r>
              <a:rPr lang="de-DE" dirty="0" smtClean="0"/>
              <a:t>angewiesen sind? </a:t>
            </a:r>
            <a:r>
              <a:rPr lang="de-DE" dirty="0"/>
              <a:t>Mehr als 3,7 Millionen syrische Kinder sind unter fünf Jahre und waren ihr bisheriges Leben nur mit Krieg konfrontiert. Mehr als zwei Millionen Kinder in Syrien haben keinen Zugang zu humanitärer Hilfe und mindestens 200 000 leben in Belagerungszonen. Die Zahlen haben sich in den vergangenen zwei Jahren verdoppelt. </a:t>
            </a:r>
            <a:endParaRPr lang="de-DE" dirty="0" smtClean="0"/>
          </a:p>
          <a:p>
            <a:r>
              <a:rPr lang="de-DE" dirty="0"/>
              <a:t>Mittlerweile brauchen mehr als 80 Prozent der syrischen Kinder humanitäre Unterstützung</a:t>
            </a:r>
            <a:r>
              <a:rPr lang="de-DE" dirty="0" smtClean="0"/>
              <a:t>.</a:t>
            </a:r>
          </a:p>
          <a:p>
            <a:r>
              <a:rPr lang="de-DE" dirty="0"/>
              <a:t>Fünf Jahre Krieg haben beinahe sieben Millionen Kinder in Armut gedrängt.</a:t>
            </a:r>
          </a:p>
        </p:txBody>
      </p:sp>
      <p:sp>
        <p:nvSpPr>
          <p:cNvPr id="4" name="Rechteck 3"/>
          <p:cNvSpPr/>
          <p:nvPr/>
        </p:nvSpPr>
        <p:spPr>
          <a:xfrm>
            <a:off x="7166064" y="6309320"/>
            <a:ext cx="4572000" cy="784830"/>
          </a:xfrm>
          <a:prstGeom prst="rect">
            <a:avLst/>
          </a:prstGeom>
        </p:spPr>
        <p:txBody>
          <a:bodyPr>
            <a:spAutoFit/>
          </a:bodyPr>
          <a:lstStyle/>
          <a:p>
            <a:r>
              <a:rPr lang="de-DE" sz="900" dirty="0">
                <a:latin typeface="Open Sans"/>
              </a:rPr>
              <a:t>© UNICEF/UN013170/</a:t>
            </a:r>
            <a:r>
              <a:rPr lang="de-DE" sz="900" dirty="0" err="1">
                <a:latin typeface="Open Sans"/>
              </a:rPr>
              <a:t>Halldorsson</a:t>
            </a:r>
            <a:endParaRPr lang="de-DE" sz="900" dirty="0">
              <a:latin typeface="Open Sans"/>
            </a:endParaRPr>
          </a:p>
          <a:p>
            <a:r>
              <a:rPr lang="de-DE" dirty="0">
                <a:solidFill>
                  <a:srgbClr val="000000"/>
                </a:solidFill>
                <a:latin typeface="Open Sans"/>
              </a:rPr>
              <a:t/>
            </a:r>
            <a:br>
              <a:rPr lang="de-DE" dirty="0">
                <a:solidFill>
                  <a:srgbClr val="000000"/>
                </a:solidFill>
                <a:latin typeface="Open Sans"/>
              </a:rPr>
            </a:br>
            <a:endParaRPr lang="de-DE" dirty="0"/>
          </a:p>
        </p:txBody>
      </p:sp>
    </p:spTree>
    <p:extLst>
      <p:ext uri="{BB962C8B-B14F-4D97-AF65-F5344CB8AC3E}">
        <p14:creationId xmlns:p14="http://schemas.microsoft.com/office/powerpoint/2010/main" val="219382888"/>
      </p:ext>
    </p:extLst>
  </p:cSld>
  <p:clrMapOvr>
    <a:masterClrMapping/>
  </p:clrMapOvr>
  <p:transition spd="slow">
    <p:cove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AT"/>
          </a:p>
        </p:txBody>
      </p:sp>
      <p:sp>
        <p:nvSpPr>
          <p:cNvPr id="3" name="Untertitel 2"/>
          <p:cNvSpPr>
            <a:spLocks noGrp="1"/>
          </p:cNvSpPr>
          <p:nvPr>
            <p:ph type="subTitle" idx="1"/>
          </p:nvPr>
        </p:nvSpPr>
        <p:spPr/>
        <p:txBody>
          <a:bodyPr/>
          <a:lstStyle/>
          <a:p>
            <a:endParaRPr lang="de-AT"/>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6537" y="908693"/>
            <a:ext cx="9136326" cy="609088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71" y="0"/>
            <a:ext cx="91440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Z:\Bildarchiv\Logos\Logo Neu\final_unicef_logo_white.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292080" y="347370"/>
            <a:ext cx="3384375" cy="812250"/>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817876" y="399552"/>
            <a:ext cx="3441969" cy="707886"/>
          </a:xfrm>
          <a:prstGeom prst="rect">
            <a:avLst/>
          </a:prstGeom>
        </p:spPr>
        <p:txBody>
          <a:bodyPr wrap="none">
            <a:spAutoFit/>
          </a:bodyPr>
          <a:lstStyle/>
          <a:p>
            <a:pPr algn="ctr">
              <a:spcBef>
                <a:spcPct val="20000"/>
              </a:spcBef>
            </a:pPr>
            <a:r>
              <a:rPr lang="de-AT" sz="4000" dirty="0" smtClean="0">
                <a:solidFill>
                  <a:prstClr val="white"/>
                </a:solidFill>
              </a:rPr>
              <a:t>So hilft UNICEF:</a:t>
            </a:r>
            <a:endParaRPr lang="de-AT" sz="4000" dirty="0">
              <a:solidFill>
                <a:prstClr val="white"/>
              </a:solidFill>
            </a:endParaRPr>
          </a:p>
        </p:txBody>
      </p:sp>
      <p:sp>
        <p:nvSpPr>
          <p:cNvPr id="8" name="Textfeld 7"/>
          <p:cNvSpPr txBox="1"/>
          <p:nvPr/>
        </p:nvSpPr>
        <p:spPr>
          <a:xfrm>
            <a:off x="197900" y="1628800"/>
            <a:ext cx="4265580" cy="5078313"/>
          </a:xfrm>
          <a:prstGeom prst="rect">
            <a:avLst/>
          </a:prstGeom>
          <a:scene3d>
            <a:camera prst="orthographicFront"/>
            <a:lightRig rig="threePt" dir="t"/>
          </a:scene3d>
          <a:sp3d prstMaterial="translucentPowder"/>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de-DE" dirty="0"/>
              <a:t>2015 konnte UNICEF innerhalb eines großen Netzwerks von lokalen und internationalen Partnern für über eine Million Kinder und Frauen lebensrettende Ernährung und Hygieneartikel bereitstellen. 750 000 dieser Kinder und Frauen lebten in Belagerungszonen und waren teilweise von humanitären und sanitären Einrichtungen abgeschnitten. Außerdem erhielten 1,8 Millionen syrische Kinder Schulmaterialien und 730 000 schulabgängige </a:t>
            </a:r>
            <a:r>
              <a:rPr lang="de-DE" dirty="0" err="1"/>
              <a:t>SchülerInnen</a:t>
            </a:r>
            <a:r>
              <a:rPr lang="de-DE" dirty="0"/>
              <a:t> erhielten Unterricht in provisorischen Zeltschulen, die durch UNICEF und UNHCR errichtet wurden. Durch große Anstrengungen ist die Zahl syrischer Kinder in Schulen in den Nachbarregionen von 33 Prozent im Januar 2015 auf 53 Prozent im Dezember 2015 angestiegen.</a:t>
            </a:r>
          </a:p>
        </p:txBody>
      </p:sp>
      <p:sp>
        <p:nvSpPr>
          <p:cNvPr id="4" name="Rechteck 3"/>
          <p:cNvSpPr/>
          <p:nvPr/>
        </p:nvSpPr>
        <p:spPr>
          <a:xfrm>
            <a:off x="6984267" y="6396335"/>
            <a:ext cx="4572000" cy="923330"/>
          </a:xfrm>
          <a:prstGeom prst="rect">
            <a:avLst/>
          </a:prstGeom>
        </p:spPr>
        <p:txBody>
          <a:bodyPr>
            <a:spAutoFit/>
          </a:bodyPr>
          <a:lstStyle/>
          <a:p>
            <a:r>
              <a:rPr lang="de-AT" sz="900" dirty="0"/>
              <a:t>© UNICEF/UNI191333/Matas</a:t>
            </a:r>
          </a:p>
          <a:p>
            <a:r>
              <a:rPr lang="de-AT" sz="900" dirty="0"/>
              <a:t/>
            </a:r>
            <a:br>
              <a:rPr lang="de-AT" sz="900" dirty="0"/>
            </a:br>
            <a:r>
              <a:rPr lang="de-DE" dirty="0">
                <a:solidFill>
                  <a:srgbClr val="000000"/>
                </a:solidFill>
                <a:latin typeface="Open Sans"/>
              </a:rPr>
              <a:t/>
            </a:r>
            <a:br>
              <a:rPr lang="de-DE" dirty="0">
                <a:solidFill>
                  <a:srgbClr val="000000"/>
                </a:solidFill>
                <a:latin typeface="Open Sans"/>
              </a:rPr>
            </a:br>
            <a:endParaRPr lang="de-DE" dirty="0"/>
          </a:p>
        </p:txBody>
      </p:sp>
    </p:spTree>
    <p:extLst>
      <p:ext uri="{BB962C8B-B14F-4D97-AF65-F5344CB8AC3E}">
        <p14:creationId xmlns:p14="http://schemas.microsoft.com/office/powerpoint/2010/main" val="1550411902"/>
      </p:ext>
    </p:extLst>
  </p:cSld>
  <p:clrMapOvr>
    <a:masterClrMapping/>
  </p:clrMapOvr>
  <p:transition spd="slow">
    <p:cove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smtClean="0">
                <a:solidFill>
                  <a:schemeClr val="tx2"/>
                </a:solidFill>
              </a:rPr>
              <a:t>KONTAKT</a:t>
            </a:r>
            <a:endParaRPr lang="de-AT" b="1" dirty="0">
              <a:solidFill>
                <a:schemeClr val="tx2"/>
              </a:solidFill>
            </a:endParaRPr>
          </a:p>
        </p:txBody>
      </p:sp>
      <p:sp>
        <p:nvSpPr>
          <p:cNvPr id="3" name="Inhaltsplatzhalter 2"/>
          <p:cNvSpPr>
            <a:spLocks noGrp="1"/>
          </p:cNvSpPr>
          <p:nvPr>
            <p:ph idx="1"/>
          </p:nvPr>
        </p:nvSpPr>
        <p:spPr/>
        <p:txBody>
          <a:bodyPr>
            <a:normAutofit fontScale="70000" lnSpcReduction="20000"/>
          </a:bodyPr>
          <a:lstStyle/>
          <a:p>
            <a:pPr marL="0" indent="0">
              <a:buNone/>
            </a:pPr>
            <a:r>
              <a:rPr lang="de-AT" b="1" dirty="0"/>
              <a:t> </a:t>
            </a:r>
            <a:endParaRPr lang="de-AT" dirty="0"/>
          </a:p>
          <a:p>
            <a:pPr marL="0" indent="0">
              <a:buNone/>
            </a:pPr>
            <a:r>
              <a:rPr lang="de-AT" b="1" dirty="0"/>
              <a:t>UNICEF </a:t>
            </a:r>
            <a:r>
              <a:rPr lang="de-AT" b="1" dirty="0" smtClean="0"/>
              <a:t>Österreich</a:t>
            </a:r>
          </a:p>
          <a:p>
            <a:pPr marL="0" indent="0">
              <a:buNone/>
            </a:pPr>
            <a:r>
              <a:rPr lang="de-AT" dirty="0" err="1" smtClean="0"/>
              <a:t>Mariahilfer</a:t>
            </a:r>
            <a:r>
              <a:rPr lang="de-AT" dirty="0" smtClean="0"/>
              <a:t> </a:t>
            </a:r>
            <a:r>
              <a:rPr lang="de-AT" dirty="0"/>
              <a:t>Straße 176/10 A-1150 </a:t>
            </a:r>
            <a:r>
              <a:rPr lang="de-AT" dirty="0" smtClean="0"/>
              <a:t>Wien</a:t>
            </a:r>
            <a:endParaRPr lang="de-AT" dirty="0"/>
          </a:p>
          <a:p>
            <a:pPr marL="0" indent="0">
              <a:buNone/>
            </a:pPr>
            <a:r>
              <a:rPr lang="de-AT" dirty="0"/>
              <a:t>T +43 1 879 21 91</a:t>
            </a:r>
          </a:p>
          <a:p>
            <a:pPr marL="0" indent="0">
              <a:buNone/>
            </a:pPr>
            <a:r>
              <a:rPr lang="de-AT" dirty="0"/>
              <a:t>Web: </a:t>
            </a:r>
            <a:r>
              <a:rPr lang="de-AT" u="sng" dirty="0" smtClean="0">
                <a:hlinkClick r:id="rId2"/>
              </a:rPr>
              <a:t>www.unicef.at</a:t>
            </a:r>
            <a:endParaRPr lang="de-AT" u="sng" dirty="0" smtClean="0"/>
          </a:p>
          <a:p>
            <a:pPr marL="0" indent="0">
              <a:buNone/>
            </a:pPr>
            <a:endParaRPr lang="de-AT" dirty="0"/>
          </a:p>
          <a:p>
            <a:pPr marL="0" indent="0">
              <a:buNone/>
            </a:pPr>
            <a:r>
              <a:rPr lang="de-AT" dirty="0"/>
              <a:t>Blog: </a:t>
            </a:r>
            <a:r>
              <a:rPr lang="de-AT" u="sng" dirty="0">
                <a:hlinkClick r:id="rId3"/>
              </a:rPr>
              <a:t>www.believeinzero.at </a:t>
            </a:r>
            <a:endParaRPr lang="de-AT" u="sng" dirty="0" smtClean="0"/>
          </a:p>
          <a:p>
            <a:pPr marL="0" indent="0">
              <a:buNone/>
            </a:pPr>
            <a:endParaRPr lang="de-AT" u="sng" dirty="0">
              <a:hlinkClick r:id="rId4"/>
            </a:endParaRPr>
          </a:p>
          <a:p>
            <a:pPr marL="0" indent="0">
              <a:buNone/>
            </a:pPr>
            <a:r>
              <a:rPr lang="de-AT" u="sng" dirty="0" smtClean="0">
                <a:hlinkClick r:id="rId4"/>
              </a:rPr>
              <a:t>www.facebook.com/unicefoesterreich</a:t>
            </a:r>
            <a:endParaRPr lang="de-AT" dirty="0"/>
          </a:p>
          <a:p>
            <a:pPr marL="0" indent="0">
              <a:buNone/>
            </a:pPr>
            <a:r>
              <a:rPr lang="de-AT" dirty="0"/>
              <a:t> </a:t>
            </a:r>
          </a:p>
          <a:p>
            <a:pPr marL="0" indent="0">
              <a:buNone/>
            </a:pPr>
            <a:r>
              <a:rPr lang="de-AT" dirty="0"/>
              <a:t> </a:t>
            </a:r>
          </a:p>
          <a:p>
            <a:pPr marL="0" indent="0">
              <a:buNone/>
            </a:pPr>
            <a:r>
              <a:rPr lang="de-AT" dirty="0"/>
              <a:t/>
            </a:r>
            <a:br>
              <a:rPr lang="de-AT" dirty="0"/>
            </a:br>
            <a:endParaRPr lang="de-AT" dirty="0"/>
          </a:p>
        </p:txBody>
      </p:sp>
      <p:pic>
        <p:nvPicPr>
          <p:cNvPr id="4" name="image2.jpeg"/>
          <p:cNvPicPr/>
          <p:nvPr/>
        </p:nvPicPr>
        <p:blipFill>
          <a:blip r:embed="rId5" cstate="email">
            <a:extLst>
              <a:ext uri="{28A0092B-C50C-407E-A947-70E740481C1C}">
                <a14:useLocalDpi xmlns:a14="http://schemas.microsoft.com/office/drawing/2010/main" val="0"/>
              </a:ext>
            </a:extLst>
          </a:blip>
          <a:stretch>
            <a:fillRect/>
          </a:stretch>
        </p:blipFill>
        <p:spPr>
          <a:xfrm>
            <a:off x="539552" y="4941168"/>
            <a:ext cx="2736304" cy="661412"/>
          </a:xfrm>
          <a:prstGeom prst="rect">
            <a:avLst/>
          </a:prstGeom>
        </p:spPr>
      </p:pic>
    </p:spTree>
    <p:extLst>
      <p:ext uri="{BB962C8B-B14F-4D97-AF65-F5344CB8AC3E}">
        <p14:creationId xmlns:p14="http://schemas.microsoft.com/office/powerpoint/2010/main" val="1844582002"/>
      </p:ext>
    </p:extLst>
  </p:cSld>
  <p:clrMapOvr>
    <a:masterClrMapping/>
  </p:clrMapOvr>
  <p:transition spd="slow">
    <p:cov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AT"/>
          </a:p>
        </p:txBody>
      </p:sp>
      <p:sp>
        <p:nvSpPr>
          <p:cNvPr id="3" name="Untertitel 2"/>
          <p:cNvSpPr>
            <a:spLocks noGrp="1"/>
          </p:cNvSpPr>
          <p:nvPr>
            <p:ph type="subTitle" idx="1"/>
          </p:nvPr>
        </p:nvSpPr>
        <p:spPr/>
        <p:txBody>
          <a:bodyPr/>
          <a:lstStyle/>
          <a:p>
            <a:endParaRPr lang="de-AT"/>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4192" y="970470"/>
            <a:ext cx="9107944" cy="609642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71" y="0"/>
            <a:ext cx="91440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Z:\Bildarchiv\Logos\Logo Neu\final_unicef_logo_white.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64088" y="264593"/>
            <a:ext cx="3384375" cy="812250"/>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24228" y="399552"/>
            <a:ext cx="5126083" cy="707886"/>
          </a:xfrm>
          <a:prstGeom prst="rect">
            <a:avLst/>
          </a:prstGeom>
        </p:spPr>
        <p:txBody>
          <a:bodyPr wrap="none">
            <a:spAutoFit/>
          </a:bodyPr>
          <a:lstStyle/>
          <a:p>
            <a:pPr algn="ctr">
              <a:spcBef>
                <a:spcPct val="20000"/>
              </a:spcBef>
            </a:pPr>
            <a:r>
              <a:rPr lang="de-AT" sz="4000" dirty="0" smtClean="0">
                <a:solidFill>
                  <a:prstClr val="white"/>
                </a:solidFill>
              </a:rPr>
              <a:t>Hast du gewusst, dass…</a:t>
            </a:r>
            <a:endParaRPr lang="de-AT" sz="4000" dirty="0">
              <a:solidFill>
                <a:prstClr val="white"/>
              </a:solidFill>
            </a:endParaRPr>
          </a:p>
        </p:txBody>
      </p:sp>
      <p:sp>
        <p:nvSpPr>
          <p:cNvPr id="8" name="Textfeld 7"/>
          <p:cNvSpPr txBox="1"/>
          <p:nvPr/>
        </p:nvSpPr>
        <p:spPr>
          <a:xfrm>
            <a:off x="220645" y="1756524"/>
            <a:ext cx="3816424" cy="4524315"/>
          </a:xfrm>
          <a:prstGeom prst="rect">
            <a:avLst/>
          </a:prstGeom>
          <a:scene3d>
            <a:camera prst="orthographicFront"/>
            <a:lightRig rig="threePt" dir="t"/>
          </a:scene3d>
          <a:sp3d prstMaterial="translucentPowder"/>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de-AT" dirty="0"/>
              <a:t>UNICEF dafür sorgte, dass im Jahr 2014 22 Millionen Menschen gegen Masern geimpft wurden?</a:t>
            </a:r>
          </a:p>
          <a:p>
            <a:r>
              <a:rPr lang="de-AT" dirty="0"/>
              <a:t>Wir sind stolz drauf!</a:t>
            </a:r>
          </a:p>
          <a:p>
            <a:r>
              <a:rPr lang="de-AT" dirty="0"/>
              <a:t>Masern sind hoch ansteckend. Jeden Tag sterben hunderte Kinder an dieser Krankheit. Die Überlebenden leiden oft unter schwerwiegenden Folgen, wie Blindheit oder Schäden am Gehirn. UNICEF führt nach Naturkatastrophen und anderen Notsituationen großangelegte Impfaktionen durch, um eine Ausbreitung der Krankheit zu verhindern. </a:t>
            </a:r>
          </a:p>
          <a:p>
            <a:r>
              <a:rPr lang="de-AT" dirty="0"/>
              <a:t>Danke an unsere großzügigen </a:t>
            </a:r>
            <a:r>
              <a:rPr lang="de-AT" dirty="0" err="1"/>
              <a:t>SpenderInnen</a:t>
            </a:r>
            <a:r>
              <a:rPr lang="de-AT" dirty="0"/>
              <a:t>!</a:t>
            </a:r>
          </a:p>
        </p:txBody>
      </p:sp>
      <p:sp>
        <p:nvSpPr>
          <p:cNvPr id="11" name="TextBox 10"/>
          <p:cNvSpPr txBox="1">
            <a:spLocks noChangeArrowheads="1"/>
          </p:cNvSpPr>
          <p:nvPr/>
        </p:nvSpPr>
        <p:spPr bwMode="auto">
          <a:xfrm>
            <a:off x="220645" y="5925584"/>
            <a:ext cx="2347911" cy="21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195" tIns="45599" rIns="91195" bIns="45599">
            <a:spAutoFit/>
          </a:bodyPr>
          <a:lstStyle>
            <a:lvl1pPr eaLnBrk="0" hangingPunct="0">
              <a:defRPr sz="4200">
                <a:solidFill>
                  <a:srgbClr val="000000"/>
                </a:solidFill>
                <a:latin typeface="Gill Sans" charset="0"/>
                <a:ea typeface="ヒラギノ角ゴ ProN W3"/>
                <a:cs typeface="ヒラギノ角ゴ ProN W3"/>
                <a:sym typeface="Gill Sans" charset="0"/>
              </a:defRPr>
            </a:lvl1pPr>
            <a:lvl2pPr marL="742950" indent="-285750" eaLnBrk="0" hangingPunct="0">
              <a:defRPr sz="4200">
                <a:solidFill>
                  <a:srgbClr val="000000"/>
                </a:solidFill>
                <a:latin typeface="Gill Sans" charset="0"/>
                <a:ea typeface="ヒラギノ角ゴ ProN W3"/>
                <a:cs typeface="ヒラギノ角ゴ ProN W3"/>
                <a:sym typeface="Gill Sans" charset="0"/>
              </a:defRPr>
            </a:lvl2pPr>
            <a:lvl3pPr marL="1143000" indent="-228600" eaLnBrk="0" hangingPunct="0">
              <a:defRPr sz="4200">
                <a:solidFill>
                  <a:srgbClr val="000000"/>
                </a:solidFill>
                <a:latin typeface="Gill Sans" charset="0"/>
                <a:ea typeface="ヒラギノ角ゴ ProN W3"/>
                <a:cs typeface="ヒラギノ角ゴ ProN W3"/>
                <a:sym typeface="Gill Sans" charset="0"/>
              </a:defRPr>
            </a:lvl3pPr>
            <a:lvl4pPr marL="1600200" indent="-228600" eaLnBrk="0" hangingPunct="0">
              <a:defRPr sz="4200">
                <a:solidFill>
                  <a:srgbClr val="000000"/>
                </a:solidFill>
                <a:latin typeface="Gill Sans" charset="0"/>
                <a:ea typeface="ヒラギノ角ゴ ProN W3"/>
                <a:cs typeface="ヒラギノ角ゴ ProN W3"/>
                <a:sym typeface="Gill Sans" charset="0"/>
              </a:defRPr>
            </a:lvl4pPr>
            <a:lvl5pPr marL="2057400" indent="-228600" eaLnBrk="0" hangingPunct="0">
              <a:defRPr sz="4200">
                <a:solidFill>
                  <a:srgbClr val="000000"/>
                </a:solidFill>
                <a:latin typeface="Gill Sans" charset="0"/>
                <a:ea typeface="ヒラギノ角ゴ ProN W3"/>
                <a:cs typeface="ヒラギノ角ゴ ProN W3"/>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a:cs typeface="ヒラギノ角ゴ ProN W3"/>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a:cs typeface="ヒラギノ角ゴ ProN W3"/>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a:cs typeface="ヒラギノ角ゴ ProN W3"/>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a:cs typeface="ヒラギノ角ゴ ProN W3"/>
                <a:sym typeface="Gill Sans" charset="0"/>
              </a:defRPr>
            </a:lvl9pPr>
          </a:lstStyle>
          <a:p>
            <a:pPr>
              <a:defRPr/>
            </a:pPr>
            <a:r>
              <a:rPr lang="de-AT" sz="800" dirty="0" smtClean="0">
                <a:solidFill>
                  <a:schemeClr val="bg1"/>
                </a:solidFill>
              </a:rPr>
              <a:t>©</a:t>
            </a:r>
            <a:endParaRPr lang="en-GB" sz="800" dirty="0">
              <a:solidFill>
                <a:schemeClr val="bg1"/>
              </a:solidFill>
              <a:latin typeface="Arial" pitchFamily="34" charset="0"/>
              <a:cs typeface="Arial" pitchFamily="34" charset="0"/>
            </a:endParaRPr>
          </a:p>
        </p:txBody>
      </p:sp>
      <p:sp>
        <p:nvSpPr>
          <p:cNvPr id="4" name="Rechteck 3"/>
          <p:cNvSpPr/>
          <p:nvPr/>
        </p:nvSpPr>
        <p:spPr>
          <a:xfrm>
            <a:off x="7363462" y="6638913"/>
            <a:ext cx="1523174" cy="215444"/>
          </a:xfrm>
          <a:prstGeom prst="rect">
            <a:avLst/>
          </a:prstGeom>
        </p:spPr>
        <p:txBody>
          <a:bodyPr wrap="none">
            <a:spAutoFit/>
          </a:bodyPr>
          <a:lstStyle/>
          <a:p>
            <a:r>
              <a:rPr lang="de-DE" sz="800" dirty="0">
                <a:latin typeface="Open Sans"/>
              </a:rPr>
              <a:t>© UNICEF/UNI81303/Haque</a:t>
            </a:r>
            <a:endParaRPr lang="de-DE" sz="800" dirty="0"/>
          </a:p>
        </p:txBody>
      </p:sp>
    </p:spTree>
    <p:extLst>
      <p:ext uri="{BB962C8B-B14F-4D97-AF65-F5344CB8AC3E}">
        <p14:creationId xmlns:p14="http://schemas.microsoft.com/office/powerpoint/2010/main" val="3555466011"/>
      </p:ext>
    </p:extLst>
  </p:cSld>
  <p:clrMapOvr>
    <a:masterClrMapping/>
  </p:clrMapOvr>
  <p:transition spd="slow">
    <p:cove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AT"/>
          </a:p>
        </p:txBody>
      </p:sp>
      <p:sp>
        <p:nvSpPr>
          <p:cNvPr id="3" name="Untertitel 2"/>
          <p:cNvSpPr>
            <a:spLocks noGrp="1"/>
          </p:cNvSpPr>
          <p:nvPr>
            <p:ph type="subTitle" idx="1"/>
          </p:nvPr>
        </p:nvSpPr>
        <p:spPr/>
        <p:txBody>
          <a:bodyPr/>
          <a:lstStyle/>
          <a:p>
            <a:endParaRPr lang="de-AT"/>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3690" y="1043826"/>
            <a:ext cx="9136329" cy="609088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71" y="0"/>
            <a:ext cx="91440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Z:\Bildarchiv\Logos\Logo Neu\final_unicef_logo_white.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64088" y="264593"/>
            <a:ext cx="3384375" cy="812250"/>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24228" y="399552"/>
            <a:ext cx="5126083" cy="707886"/>
          </a:xfrm>
          <a:prstGeom prst="rect">
            <a:avLst/>
          </a:prstGeom>
        </p:spPr>
        <p:txBody>
          <a:bodyPr wrap="none">
            <a:spAutoFit/>
          </a:bodyPr>
          <a:lstStyle/>
          <a:p>
            <a:pPr algn="ctr">
              <a:spcBef>
                <a:spcPct val="20000"/>
              </a:spcBef>
            </a:pPr>
            <a:r>
              <a:rPr lang="de-AT" sz="4000" dirty="0" smtClean="0">
                <a:solidFill>
                  <a:prstClr val="white"/>
                </a:solidFill>
              </a:rPr>
              <a:t>Hast du gewusst, dass…</a:t>
            </a:r>
            <a:endParaRPr lang="de-AT" sz="4000" dirty="0">
              <a:solidFill>
                <a:prstClr val="white"/>
              </a:solidFill>
            </a:endParaRPr>
          </a:p>
        </p:txBody>
      </p:sp>
      <p:sp>
        <p:nvSpPr>
          <p:cNvPr id="8" name="Textfeld 7"/>
          <p:cNvSpPr txBox="1"/>
          <p:nvPr/>
        </p:nvSpPr>
        <p:spPr>
          <a:xfrm>
            <a:off x="4139952" y="1772815"/>
            <a:ext cx="3180234" cy="2585323"/>
          </a:xfrm>
          <a:prstGeom prst="rect">
            <a:avLst/>
          </a:prstGeom>
          <a:scene3d>
            <a:camera prst="orthographicFront"/>
            <a:lightRig rig="threePt" dir="t"/>
          </a:scene3d>
          <a:sp3d prstMaterial="translucentPowder"/>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de-AT" dirty="0" smtClean="0"/>
              <a:t>Zwischen </a:t>
            </a:r>
            <a:r>
              <a:rPr lang="de-AT" dirty="0"/>
              <a:t>2000 und 2013 die Zahl der Kinder unter fünf Jahren, die an Malaria sterben, um 53% gesunken ist? </a:t>
            </a:r>
          </a:p>
          <a:p>
            <a:r>
              <a:rPr lang="de-AT" dirty="0"/>
              <a:t>Malaria wird von der Anopheles-Mücke übertragen, einer kleinen Moskitoart, die man auch Malaria-Mücke nennt</a:t>
            </a:r>
            <a:r>
              <a:rPr lang="de-AT" dirty="0" smtClean="0"/>
              <a:t>.</a:t>
            </a:r>
            <a:endParaRPr lang="de-AT" dirty="0"/>
          </a:p>
        </p:txBody>
      </p:sp>
      <p:sp>
        <p:nvSpPr>
          <p:cNvPr id="11" name="TextBox 10"/>
          <p:cNvSpPr txBox="1">
            <a:spLocks noChangeArrowheads="1"/>
          </p:cNvSpPr>
          <p:nvPr/>
        </p:nvSpPr>
        <p:spPr bwMode="auto">
          <a:xfrm>
            <a:off x="179512" y="6396580"/>
            <a:ext cx="2347911" cy="461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195" tIns="45599" rIns="91195" bIns="45599">
            <a:spAutoFit/>
          </a:bodyPr>
          <a:lstStyle>
            <a:lvl1pPr eaLnBrk="0" hangingPunct="0">
              <a:defRPr sz="4200">
                <a:solidFill>
                  <a:srgbClr val="000000"/>
                </a:solidFill>
                <a:latin typeface="Gill Sans" charset="0"/>
                <a:ea typeface="ヒラギノ角ゴ ProN W3"/>
                <a:cs typeface="ヒラギノ角ゴ ProN W3"/>
                <a:sym typeface="Gill Sans" charset="0"/>
              </a:defRPr>
            </a:lvl1pPr>
            <a:lvl2pPr marL="742950" indent="-285750" eaLnBrk="0" hangingPunct="0">
              <a:defRPr sz="4200">
                <a:solidFill>
                  <a:srgbClr val="000000"/>
                </a:solidFill>
                <a:latin typeface="Gill Sans" charset="0"/>
                <a:ea typeface="ヒラギノ角ゴ ProN W3"/>
                <a:cs typeface="ヒラギノ角ゴ ProN W3"/>
                <a:sym typeface="Gill Sans" charset="0"/>
              </a:defRPr>
            </a:lvl2pPr>
            <a:lvl3pPr marL="1143000" indent="-228600" eaLnBrk="0" hangingPunct="0">
              <a:defRPr sz="4200">
                <a:solidFill>
                  <a:srgbClr val="000000"/>
                </a:solidFill>
                <a:latin typeface="Gill Sans" charset="0"/>
                <a:ea typeface="ヒラギノ角ゴ ProN W3"/>
                <a:cs typeface="ヒラギノ角ゴ ProN W3"/>
                <a:sym typeface="Gill Sans" charset="0"/>
              </a:defRPr>
            </a:lvl3pPr>
            <a:lvl4pPr marL="1600200" indent="-228600" eaLnBrk="0" hangingPunct="0">
              <a:defRPr sz="4200">
                <a:solidFill>
                  <a:srgbClr val="000000"/>
                </a:solidFill>
                <a:latin typeface="Gill Sans" charset="0"/>
                <a:ea typeface="ヒラギノ角ゴ ProN W3"/>
                <a:cs typeface="ヒラギノ角ゴ ProN W3"/>
                <a:sym typeface="Gill Sans" charset="0"/>
              </a:defRPr>
            </a:lvl4pPr>
            <a:lvl5pPr marL="2057400" indent="-228600" eaLnBrk="0" hangingPunct="0">
              <a:defRPr sz="4200">
                <a:solidFill>
                  <a:srgbClr val="000000"/>
                </a:solidFill>
                <a:latin typeface="Gill Sans" charset="0"/>
                <a:ea typeface="ヒラギノ角ゴ ProN W3"/>
                <a:cs typeface="ヒラギノ角ゴ ProN W3"/>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a:cs typeface="ヒラギノ角ゴ ProN W3"/>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a:cs typeface="ヒラギノ角ゴ ProN W3"/>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a:cs typeface="ヒラギノ角ゴ ProN W3"/>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a:cs typeface="ヒラギノ角ゴ ProN W3"/>
                <a:sym typeface="Gill Sans" charset="0"/>
              </a:defRPr>
            </a:lvl9pPr>
          </a:lstStyle>
          <a:p>
            <a:r>
              <a:rPr lang="de-DE" sz="800" dirty="0"/>
              <a:t>© UNICEF/UNI100303/</a:t>
            </a:r>
            <a:r>
              <a:rPr lang="de-DE" sz="800" dirty="0" err="1"/>
              <a:t>LeMoyne</a:t>
            </a:r>
            <a:endParaRPr lang="de-DE" sz="800" dirty="0"/>
          </a:p>
          <a:p>
            <a:r>
              <a:rPr lang="de-DE" sz="800" dirty="0"/>
              <a:t/>
            </a:r>
            <a:br>
              <a:rPr lang="de-DE" sz="800" dirty="0"/>
            </a:br>
            <a:endParaRPr lang="en-GB" sz="8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112615553"/>
      </p:ext>
    </p:extLst>
  </p:cSld>
  <p:clrMapOvr>
    <a:masterClrMapping/>
  </p:clrMapOvr>
  <p:transition spd="slow">
    <p:cov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AT"/>
          </a:p>
        </p:txBody>
      </p:sp>
      <p:sp>
        <p:nvSpPr>
          <p:cNvPr id="3" name="Untertitel 2"/>
          <p:cNvSpPr>
            <a:spLocks noGrp="1"/>
          </p:cNvSpPr>
          <p:nvPr>
            <p:ph type="subTitle" idx="1"/>
          </p:nvPr>
        </p:nvSpPr>
        <p:spPr/>
        <p:txBody>
          <a:bodyPr/>
          <a:lstStyle/>
          <a:p>
            <a:endParaRPr lang="de-AT"/>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671" y="1154538"/>
            <a:ext cx="9136329" cy="609088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71" y="0"/>
            <a:ext cx="91440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Z:\Bildarchiv\Logos\Logo Neu\final_unicef_logo_white.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64088" y="264593"/>
            <a:ext cx="3384375" cy="812250"/>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817833" y="399552"/>
            <a:ext cx="3441969" cy="707886"/>
          </a:xfrm>
          <a:prstGeom prst="rect">
            <a:avLst/>
          </a:prstGeom>
        </p:spPr>
        <p:txBody>
          <a:bodyPr wrap="none">
            <a:spAutoFit/>
          </a:bodyPr>
          <a:lstStyle/>
          <a:p>
            <a:pPr algn="ctr">
              <a:spcBef>
                <a:spcPct val="20000"/>
              </a:spcBef>
            </a:pPr>
            <a:r>
              <a:rPr lang="de-AT" sz="4000" dirty="0" smtClean="0">
                <a:solidFill>
                  <a:prstClr val="white"/>
                </a:solidFill>
              </a:rPr>
              <a:t>So hilft UNICEF:</a:t>
            </a:r>
            <a:endParaRPr lang="de-AT" sz="4000" dirty="0">
              <a:solidFill>
                <a:prstClr val="white"/>
              </a:solidFill>
            </a:endParaRPr>
          </a:p>
        </p:txBody>
      </p:sp>
      <p:sp>
        <p:nvSpPr>
          <p:cNvPr id="8" name="Textfeld 7"/>
          <p:cNvSpPr txBox="1"/>
          <p:nvPr/>
        </p:nvSpPr>
        <p:spPr>
          <a:xfrm>
            <a:off x="251520" y="1988840"/>
            <a:ext cx="4152298" cy="3693319"/>
          </a:xfrm>
          <a:prstGeom prst="rect">
            <a:avLst/>
          </a:prstGeom>
          <a:scene3d>
            <a:camera prst="orthographicFront"/>
            <a:lightRig rig="threePt" dir="t"/>
          </a:scene3d>
          <a:sp3d prstMaterial="translucentPowder"/>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de-AT" dirty="0"/>
              <a:t>Gegen Malaria gibt es keine Impfung. UNICEF liefert Moskitonetze, die mit einem für Menschen ungefährlichen Insektizid imprägniert sind, welcher 4 bis 6 Jahre lang wirksam bleibt. </a:t>
            </a:r>
            <a:br>
              <a:rPr lang="de-AT" dirty="0"/>
            </a:br>
            <a:r>
              <a:rPr lang="de-AT" dirty="0"/>
              <a:t>Die Krankheit ist zwar heilbar, aber nur jedes dritte Kind erhält rechtzeitig - das heißt binnen 24 Stunden - die richtigen Medikamente. Wir liefern moderne ACT-Kombinationspräparate, die zweimal täglich drei Tage lang eingenommen, Malaria heilen können.</a:t>
            </a:r>
            <a:br>
              <a:rPr lang="de-AT" dirty="0"/>
            </a:br>
            <a:endParaRPr lang="de-AT" dirty="0"/>
          </a:p>
        </p:txBody>
      </p:sp>
      <p:sp>
        <p:nvSpPr>
          <p:cNvPr id="4" name="Rechteck 3"/>
          <p:cNvSpPr/>
          <p:nvPr/>
        </p:nvSpPr>
        <p:spPr>
          <a:xfrm>
            <a:off x="7039035" y="6454773"/>
            <a:ext cx="4572000" cy="769441"/>
          </a:xfrm>
          <a:prstGeom prst="rect">
            <a:avLst/>
          </a:prstGeom>
        </p:spPr>
        <p:txBody>
          <a:bodyPr>
            <a:spAutoFit/>
          </a:bodyPr>
          <a:lstStyle/>
          <a:p>
            <a:r>
              <a:rPr lang="de-DE" sz="800" dirty="0">
                <a:solidFill>
                  <a:schemeClr val="bg1"/>
                </a:solidFill>
                <a:latin typeface="Open Sans"/>
              </a:rPr>
              <a:t>© UNICEF/UNI174103/</a:t>
            </a:r>
            <a:r>
              <a:rPr lang="de-DE" sz="800" dirty="0" err="1">
                <a:solidFill>
                  <a:schemeClr val="bg1"/>
                </a:solidFill>
                <a:latin typeface="Open Sans"/>
              </a:rPr>
              <a:t>Hallahan</a:t>
            </a:r>
            <a:endParaRPr lang="de-DE" sz="800" dirty="0">
              <a:solidFill>
                <a:schemeClr val="bg1"/>
              </a:solidFill>
              <a:latin typeface="Open Sans"/>
            </a:endParaRPr>
          </a:p>
          <a:p>
            <a:r>
              <a:rPr lang="de-DE" dirty="0">
                <a:solidFill>
                  <a:srgbClr val="000000"/>
                </a:solidFill>
                <a:latin typeface="Open Sans"/>
              </a:rPr>
              <a:t/>
            </a:r>
            <a:br>
              <a:rPr lang="de-DE" dirty="0">
                <a:solidFill>
                  <a:srgbClr val="000000"/>
                </a:solidFill>
                <a:latin typeface="Open Sans"/>
              </a:rPr>
            </a:br>
            <a:endParaRPr lang="de-DE" dirty="0"/>
          </a:p>
        </p:txBody>
      </p:sp>
    </p:spTree>
    <p:extLst>
      <p:ext uri="{BB962C8B-B14F-4D97-AF65-F5344CB8AC3E}">
        <p14:creationId xmlns:p14="http://schemas.microsoft.com/office/powerpoint/2010/main" val="1701146168"/>
      </p:ext>
    </p:extLst>
  </p:cSld>
  <p:clrMapOvr>
    <a:masterClrMapping/>
  </p:clrMapOvr>
  <p:transition spd="slow">
    <p:cov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AT"/>
          </a:p>
        </p:txBody>
      </p:sp>
      <p:sp>
        <p:nvSpPr>
          <p:cNvPr id="3" name="Untertitel 2"/>
          <p:cNvSpPr>
            <a:spLocks noGrp="1"/>
          </p:cNvSpPr>
          <p:nvPr>
            <p:ph type="subTitle" idx="1"/>
          </p:nvPr>
        </p:nvSpPr>
        <p:spPr/>
        <p:txBody>
          <a:bodyPr/>
          <a:lstStyle/>
          <a:p>
            <a:endParaRPr lang="de-AT"/>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0" y="984602"/>
            <a:ext cx="9136329" cy="606815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71" y="0"/>
            <a:ext cx="91440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Z:\Bildarchiv\Logos\Logo Neu\final_unicef_logo_white.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64088" y="264593"/>
            <a:ext cx="3384375" cy="812250"/>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24228" y="399552"/>
            <a:ext cx="5126083" cy="707886"/>
          </a:xfrm>
          <a:prstGeom prst="rect">
            <a:avLst/>
          </a:prstGeom>
        </p:spPr>
        <p:txBody>
          <a:bodyPr wrap="none">
            <a:spAutoFit/>
          </a:bodyPr>
          <a:lstStyle/>
          <a:p>
            <a:pPr algn="ctr">
              <a:spcBef>
                <a:spcPct val="20000"/>
              </a:spcBef>
            </a:pPr>
            <a:r>
              <a:rPr lang="de-AT" sz="4000" dirty="0" smtClean="0">
                <a:solidFill>
                  <a:prstClr val="white"/>
                </a:solidFill>
              </a:rPr>
              <a:t>Hast du gewusst, dass…</a:t>
            </a:r>
            <a:endParaRPr lang="de-AT" sz="4000" dirty="0">
              <a:solidFill>
                <a:prstClr val="white"/>
              </a:solidFill>
            </a:endParaRPr>
          </a:p>
        </p:txBody>
      </p:sp>
      <p:sp>
        <p:nvSpPr>
          <p:cNvPr id="8" name="Textfeld 7"/>
          <p:cNvSpPr txBox="1"/>
          <p:nvPr/>
        </p:nvSpPr>
        <p:spPr>
          <a:xfrm>
            <a:off x="107504" y="1605278"/>
            <a:ext cx="3384376" cy="2862322"/>
          </a:xfrm>
          <a:prstGeom prst="rect">
            <a:avLst/>
          </a:prstGeom>
          <a:scene3d>
            <a:camera prst="orthographicFront"/>
            <a:lightRig rig="threePt" dir="t"/>
          </a:scene3d>
          <a:sp3d prstMaterial="translucentPowder"/>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de-AT" dirty="0" smtClean="0"/>
              <a:t>Im Jahr 2015 UNICEF 22,6 </a:t>
            </a:r>
            <a:r>
              <a:rPr lang="de-AT" dirty="0"/>
              <a:t>Millionen unter Wasserknappheit leidenden Menschen </a:t>
            </a:r>
            <a:r>
              <a:rPr lang="de-AT" dirty="0" smtClean="0"/>
              <a:t>helfen konnte?</a:t>
            </a:r>
          </a:p>
          <a:p>
            <a:r>
              <a:rPr lang="de-AT" dirty="0" smtClean="0"/>
              <a:t>In den vergangenen zwei Jahrzehnten erhielten mehr als zwei Milliarden Menschen Zugang zu Wasser und weitere zwei Milliarden zu Hygieneeinrichtungen. </a:t>
            </a:r>
            <a:endParaRPr lang="de-AT" dirty="0"/>
          </a:p>
        </p:txBody>
      </p:sp>
      <p:sp>
        <p:nvSpPr>
          <p:cNvPr id="4" name="Rechteck 3"/>
          <p:cNvSpPr/>
          <p:nvPr/>
        </p:nvSpPr>
        <p:spPr>
          <a:xfrm>
            <a:off x="6660232" y="6668039"/>
            <a:ext cx="4572000" cy="769441"/>
          </a:xfrm>
          <a:prstGeom prst="rect">
            <a:avLst/>
          </a:prstGeom>
        </p:spPr>
        <p:txBody>
          <a:bodyPr>
            <a:spAutoFit/>
          </a:bodyPr>
          <a:lstStyle/>
          <a:p>
            <a:r>
              <a:rPr lang="de-DE" sz="800" dirty="0">
                <a:solidFill>
                  <a:schemeClr val="bg1"/>
                </a:solidFill>
                <a:latin typeface="Open Sans"/>
              </a:rPr>
              <a:t>© UNICEF/UNI79724/</a:t>
            </a:r>
            <a:r>
              <a:rPr lang="de-DE" sz="800" dirty="0" err="1">
                <a:solidFill>
                  <a:schemeClr val="bg1"/>
                </a:solidFill>
                <a:latin typeface="Open Sans"/>
              </a:rPr>
              <a:t>Purushotham</a:t>
            </a:r>
            <a:endParaRPr lang="de-DE" sz="800" dirty="0">
              <a:solidFill>
                <a:schemeClr val="bg1"/>
              </a:solidFill>
              <a:latin typeface="Open Sans"/>
            </a:endParaRPr>
          </a:p>
          <a:p>
            <a:r>
              <a:rPr lang="de-DE" dirty="0">
                <a:solidFill>
                  <a:srgbClr val="000000"/>
                </a:solidFill>
                <a:latin typeface="Open Sans"/>
              </a:rPr>
              <a:t/>
            </a:r>
            <a:br>
              <a:rPr lang="de-DE" dirty="0">
                <a:solidFill>
                  <a:srgbClr val="000000"/>
                </a:solidFill>
                <a:latin typeface="Open Sans"/>
              </a:rPr>
            </a:br>
            <a:endParaRPr lang="de-DE" dirty="0"/>
          </a:p>
        </p:txBody>
      </p:sp>
    </p:spTree>
    <p:extLst>
      <p:ext uri="{BB962C8B-B14F-4D97-AF65-F5344CB8AC3E}">
        <p14:creationId xmlns:p14="http://schemas.microsoft.com/office/powerpoint/2010/main" val="3538761489"/>
      </p:ext>
    </p:extLst>
  </p:cSld>
  <p:clrMapOvr>
    <a:masterClrMapping/>
  </p:clrMapOvr>
  <p:transition spd="slow">
    <p:cov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AT"/>
          </a:p>
        </p:txBody>
      </p:sp>
      <p:sp>
        <p:nvSpPr>
          <p:cNvPr id="3" name="Untertitel 2"/>
          <p:cNvSpPr>
            <a:spLocks noGrp="1"/>
          </p:cNvSpPr>
          <p:nvPr>
            <p:ph type="subTitle" idx="1"/>
          </p:nvPr>
        </p:nvSpPr>
        <p:spPr/>
        <p:txBody>
          <a:bodyPr/>
          <a:lstStyle/>
          <a:p>
            <a:endParaRPr lang="de-AT"/>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0" y="957679"/>
            <a:ext cx="9136329" cy="606815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71" y="0"/>
            <a:ext cx="91440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Z:\Bildarchiv\Logos\Logo Neu\final_unicef_logo_white.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35043" y="399552"/>
            <a:ext cx="3384375" cy="812250"/>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24178" y="399552"/>
            <a:ext cx="5126083" cy="707886"/>
          </a:xfrm>
          <a:prstGeom prst="rect">
            <a:avLst/>
          </a:prstGeom>
        </p:spPr>
        <p:txBody>
          <a:bodyPr wrap="none">
            <a:spAutoFit/>
          </a:bodyPr>
          <a:lstStyle/>
          <a:p>
            <a:pPr algn="ctr">
              <a:spcBef>
                <a:spcPct val="20000"/>
              </a:spcBef>
            </a:pPr>
            <a:r>
              <a:rPr lang="de-AT" sz="4000" dirty="0" smtClean="0">
                <a:solidFill>
                  <a:prstClr val="white"/>
                </a:solidFill>
              </a:rPr>
              <a:t>Hast du gewusst, dass…</a:t>
            </a:r>
            <a:endParaRPr lang="de-AT" sz="4000" dirty="0">
              <a:solidFill>
                <a:prstClr val="white"/>
              </a:solidFill>
            </a:endParaRPr>
          </a:p>
        </p:txBody>
      </p:sp>
      <p:sp>
        <p:nvSpPr>
          <p:cNvPr id="8" name="Textfeld 7"/>
          <p:cNvSpPr txBox="1"/>
          <p:nvPr/>
        </p:nvSpPr>
        <p:spPr>
          <a:xfrm>
            <a:off x="188733" y="1591101"/>
            <a:ext cx="3519171" cy="5078313"/>
          </a:xfrm>
          <a:prstGeom prst="rect">
            <a:avLst/>
          </a:prstGeom>
          <a:scene3d>
            <a:camera prst="orthographicFront"/>
            <a:lightRig rig="threePt" dir="t"/>
          </a:scene3d>
          <a:sp3d prstMaterial="translucentPowder"/>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de-AT" dirty="0" smtClean="0"/>
              <a:t>Trotzdem 663 </a:t>
            </a:r>
            <a:r>
              <a:rPr lang="de-AT" dirty="0"/>
              <a:t>Millionen Menschen </a:t>
            </a:r>
            <a:r>
              <a:rPr lang="de-AT" dirty="0" smtClean="0"/>
              <a:t>keinen </a:t>
            </a:r>
            <a:r>
              <a:rPr lang="de-AT" dirty="0"/>
              <a:t>Zugang zu sauberem </a:t>
            </a:r>
            <a:r>
              <a:rPr lang="de-AT" dirty="0" smtClean="0"/>
              <a:t>Trinkwasser haben? </a:t>
            </a:r>
            <a:r>
              <a:rPr lang="de-AT" dirty="0"/>
              <a:t>Vor allem Kinder sind davon betroffen und sterben täglich an den Folgen von verschmutztem Wasser</a:t>
            </a:r>
            <a:r>
              <a:rPr lang="de-AT" dirty="0" smtClean="0"/>
              <a:t>.</a:t>
            </a:r>
          </a:p>
          <a:p>
            <a:r>
              <a:rPr lang="de-AT" dirty="0" smtClean="0"/>
              <a:t>Über </a:t>
            </a:r>
            <a:r>
              <a:rPr lang="de-AT" dirty="0"/>
              <a:t>eine Milliarde </a:t>
            </a:r>
            <a:r>
              <a:rPr lang="de-AT" dirty="0" smtClean="0"/>
              <a:t>Menschen haben </a:t>
            </a:r>
            <a:r>
              <a:rPr lang="de-AT" dirty="0"/>
              <a:t>keine Toilette zur Verfügung </a:t>
            </a:r>
            <a:r>
              <a:rPr lang="de-AT" dirty="0" smtClean="0"/>
              <a:t>und müssen sich daher </a:t>
            </a:r>
            <a:r>
              <a:rPr lang="de-AT" dirty="0"/>
              <a:t>einen Platz im Freien </a:t>
            </a:r>
            <a:r>
              <a:rPr lang="de-AT" dirty="0" smtClean="0"/>
              <a:t>suchen. </a:t>
            </a:r>
            <a:r>
              <a:rPr lang="de-AT" dirty="0"/>
              <a:t>658 Millionen davon leben in Indien. </a:t>
            </a:r>
            <a:endParaRPr lang="de-AT" dirty="0" smtClean="0"/>
          </a:p>
          <a:p>
            <a:r>
              <a:rPr lang="de-AT" dirty="0"/>
              <a:t>Durch den Klimawandel und die damit verbundenen Folgen wie Dürre, Überflutungen oder Wasserknappheit spielt der Zugang zu ausreichend sauberem Trinkwasser eine immer größere </a:t>
            </a:r>
            <a:r>
              <a:rPr lang="de-AT" dirty="0" smtClean="0"/>
              <a:t>Rolle.</a:t>
            </a:r>
            <a:endParaRPr lang="de-DE" dirty="0"/>
          </a:p>
        </p:txBody>
      </p:sp>
      <p:sp>
        <p:nvSpPr>
          <p:cNvPr id="4" name="Rechteck 3"/>
          <p:cNvSpPr/>
          <p:nvPr/>
        </p:nvSpPr>
        <p:spPr>
          <a:xfrm>
            <a:off x="7154276" y="6473279"/>
            <a:ext cx="4572000" cy="769441"/>
          </a:xfrm>
          <a:prstGeom prst="rect">
            <a:avLst/>
          </a:prstGeom>
        </p:spPr>
        <p:txBody>
          <a:bodyPr>
            <a:spAutoFit/>
          </a:bodyPr>
          <a:lstStyle/>
          <a:p>
            <a:r>
              <a:rPr lang="de-DE" sz="800" dirty="0">
                <a:solidFill>
                  <a:schemeClr val="bg1"/>
                </a:solidFill>
                <a:latin typeface="Open Sans"/>
              </a:rPr>
              <a:t>© UNICEF/UNI79731/</a:t>
            </a:r>
            <a:r>
              <a:rPr lang="de-DE" sz="800" dirty="0" err="1">
                <a:solidFill>
                  <a:schemeClr val="bg1"/>
                </a:solidFill>
                <a:latin typeface="Open Sans"/>
              </a:rPr>
              <a:t>Purushotham</a:t>
            </a:r>
            <a:endParaRPr lang="de-DE" sz="800" dirty="0">
              <a:solidFill>
                <a:schemeClr val="bg1"/>
              </a:solidFill>
              <a:latin typeface="Open Sans"/>
            </a:endParaRPr>
          </a:p>
          <a:p>
            <a:r>
              <a:rPr lang="de-DE" dirty="0">
                <a:solidFill>
                  <a:srgbClr val="000000"/>
                </a:solidFill>
                <a:latin typeface="Open Sans"/>
              </a:rPr>
              <a:t/>
            </a:r>
            <a:br>
              <a:rPr lang="de-DE" dirty="0">
                <a:solidFill>
                  <a:srgbClr val="000000"/>
                </a:solidFill>
                <a:latin typeface="Open Sans"/>
              </a:rPr>
            </a:br>
            <a:endParaRPr lang="de-DE" dirty="0"/>
          </a:p>
        </p:txBody>
      </p:sp>
    </p:spTree>
    <p:extLst>
      <p:ext uri="{BB962C8B-B14F-4D97-AF65-F5344CB8AC3E}">
        <p14:creationId xmlns:p14="http://schemas.microsoft.com/office/powerpoint/2010/main" val="3509842386"/>
      </p:ext>
    </p:extLst>
  </p:cSld>
  <p:clrMapOvr>
    <a:masterClrMapping/>
  </p:clrMapOvr>
  <p:transition spd="slow">
    <p:cove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AT"/>
          </a:p>
        </p:txBody>
      </p:sp>
      <p:sp>
        <p:nvSpPr>
          <p:cNvPr id="3" name="Untertitel 2"/>
          <p:cNvSpPr>
            <a:spLocks noGrp="1"/>
          </p:cNvSpPr>
          <p:nvPr>
            <p:ph type="subTitle" idx="1"/>
          </p:nvPr>
        </p:nvSpPr>
        <p:spPr/>
        <p:txBody>
          <a:bodyPr/>
          <a:lstStyle/>
          <a:p>
            <a:endParaRPr lang="de-AT"/>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0" y="973239"/>
            <a:ext cx="9136329" cy="609088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71" y="0"/>
            <a:ext cx="91440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Z:\Bildarchiv\Logos\Logo Neu\final_unicef_logo_white.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64088" y="264593"/>
            <a:ext cx="3384375" cy="812250"/>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817835" y="399552"/>
            <a:ext cx="3441969" cy="707886"/>
          </a:xfrm>
          <a:prstGeom prst="rect">
            <a:avLst/>
          </a:prstGeom>
        </p:spPr>
        <p:txBody>
          <a:bodyPr wrap="none">
            <a:spAutoFit/>
          </a:bodyPr>
          <a:lstStyle/>
          <a:p>
            <a:pPr algn="ctr">
              <a:spcBef>
                <a:spcPct val="20000"/>
              </a:spcBef>
            </a:pPr>
            <a:r>
              <a:rPr lang="de-AT" sz="4000" dirty="0" smtClean="0">
                <a:solidFill>
                  <a:prstClr val="white"/>
                </a:solidFill>
              </a:rPr>
              <a:t>So hilft UNICEF:</a:t>
            </a:r>
            <a:endParaRPr lang="de-AT" sz="4000" dirty="0">
              <a:solidFill>
                <a:prstClr val="white"/>
              </a:solidFill>
            </a:endParaRPr>
          </a:p>
        </p:txBody>
      </p:sp>
      <p:sp>
        <p:nvSpPr>
          <p:cNvPr id="8" name="Textfeld 7"/>
          <p:cNvSpPr txBox="1"/>
          <p:nvPr/>
        </p:nvSpPr>
        <p:spPr>
          <a:xfrm>
            <a:off x="112606" y="1628800"/>
            <a:ext cx="4346788" cy="4916731"/>
          </a:xfrm>
          <a:prstGeom prst="rect">
            <a:avLst/>
          </a:prstGeom>
          <a:scene3d>
            <a:camera prst="orthographicFront"/>
            <a:lightRig rig="threePt" dir="t"/>
          </a:scene3d>
          <a:sp3d prstMaterial="translucentPowder"/>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de-AT" sz="1650" dirty="0"/>
              <a:t>UNICEF erschließt neue Wasserquellen für Dörfer und Armenviertel, baut Brunnen und klärt über Hygiene auf. </a:t>
            </a:r>
          </a:p>
          <a:p>
            <a:r>
              <a:rPr lang="de-AT" sz="1650" dirty="0"/>
              <a:t>UNICEF unterstützt den Bau einfacher Latrinen und öffentlicher Toiletten ebenso wie die Einrichtung von Abwassersystemen und die regelmäßige Müllbeseitigung. </a:t>
            </a:r>
          </a:p>
          <a:p>
            <a:r>
              <a:rPr lang="de-AT" sz="1650" dirty="0"/>
              <a:t>UNICEF vermittelt Basiswissen über Hygiene in den Gemeinden und Schulen. </a:t>
            </a:r>
          </a:p>
          <a:p>
            <a:r>
              <a:rPr lang="de-AT" sz="1650" dirty="0"/>
              <a:t>Gerade in Notunterkünften und Flüchtlingscamps ist die Versorgung mit Trinkwasser oft schwierig. Schnell breiten sich Durchfallerkrankungen aus und auch Typhus und Cholera können sich durch kontaminiertes Wasser rasch verbreiten. Wasserreinigungstabletten sind deshalb bei der Nothilfe unverzichtbar und werden von UNICEF in großer Stückzahl verteilt. Eine Tablette reicht um 4 bis 5 Liter Wasser zu reinigen</a:t>
            </a:r>
            <a:r>
              <a:rPr lang="de-AT" sz="1650" dirty="0" smtClean="0"/>
              <a:t>!</a:t>
            </a:r>
            <a:endParaRPr lang="de-AT" sz="1650" dirty="0"/>
          </a:p>
        </p:txBody>
      </p:sp>
      <p:sp>
        <p:nvSpPr>
          <p:cNvPr id="4" name="Rechteck 3"/>
          <p:cNvSpPr/>
          <p:nvPr/>
        </p:nvSpPr>
        <p:spPr>
          <a:xfrm>
            <a:off x="2286000" y="2967335"/>
            <a:ext cx="4572000" cy="646331"/>
          </a:xfrm>
          <a:prstGeom prst="rect">
            <a:avLst/>
          </a:prstGeom>
        </p:spPr>
        <p:txBody>
          <a:bodyPr>
            <a:spAutoFit/>
          </a:bodyPr>
          <a:lstStyle/>
          <a:p>
            <a:r>
              <a:rPr lang="de-DE" dirty="0">
                <a:solidFill>
                  <a:srgbClr val="000000"/>
                </a:solidFill>
                <a:latin typeface="Open Sans"/>
              </a:rPr>
              <a:t/>
            </a:r>
            <a:br>
              <a:rPr lang="de-DE" dirty="0">
                <a:solidFill>
                  <a:srgbClr val="000000"/>
                </a:solidFill>
                <a:latin typeface="Open Sans"/>
              </a:rPr>
            </a:br>
            <a:endParaRPr lang="de-DE" dirty="0"/>
          </a:p>
        </p:txBody>
      </p:sp>
      <p:sp>
        <p:nvSpPr>
          <p:cNvPr id="6" name="Rechteck 5"/>
          <p:cNvSpPr/>
          <p:nvPr/>
        </p:nvSpPr>
        <p:spPr>
          <a:xfrm>
            <a:off x="7069858" y="6679404"/>
            <a:ext cx="4572000" cy="769441"/>
          </a:xfrm>
          <a:prstGeom prst="rect">
            <a:avLst/>
          </a:prstGeom>
        </p:spPr>
        <p:txBody>
          <a:bodyPr>
            <a:spAutoFit/>
          </a:bodyPr>
          <a:lstStyle/>
          <a:p>
            <a:r>
              <a:rPr lang="de-DE" sz="800" dirty="0">
                <a:latin typeface="Open Sans"/>
              </a:rPr>
              <a:t>© UNICEF/UNI165179/</a:t>
            </a:r>
            <a:r>
              <a:rPr lang="de-DE" sz="800" dirty="0" err="1">
                <a:latin typeface="Open Sans"/>
              </a:rPr>
              <a:t>Dormino</a:t>
            </a:r>
            <a:endParaRPr lang="de-DE" sz="800" dirty="0">
              <a:latin typeface="Open Sans"/>
            </a:endParaRPr>
          </a:p>
          <a:p>
            <a:r>
              <a:rPr lang="de-DE" dirty="0">
                <a:solidFill>
                  <a:srgbClr val="000000"/>
                </a:solidFill>
                <a:latin typeface="Open Sans"/>
              </a:rPr>
              <a:t/>
            </a:r>
            <a:br>
              <a:rPr lang="de-DE" dirty="0">
                <a:solidFill>
                  <a:srgbClr val="000000"/>
                </a:solidFill>
                <a:latin typeface="Open Sans"/>
              </a:rPr>
            </a:br>
            <a:endParaRPr lang="de-DE" dirty="0"/>
          </a:p>
        </p:txBody>
      </p:sp>
    </p:spTree>
    <p:extLst>
      <p:ext uri="{BB962C8B-B14F-4D97-AF65-F5344CB8AC3E}">
        <p14:creationId xmlns:p14="http://schemas.microsoft.com/office/powerpoint/2010/main" val="769435915"/>
      </p:ext>
    </p:extLst>
  </p:cSld>
  <p:clrMapOvr>
    <a:masterClrMapping/>
  </p:clrMapOvr>
  <p:transition spd="slow">
    <p:cov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AT"/>
          </a:p>
        </p:txBody>
      </p:sp>
      <p:sp>
        <p:nvSpPr>
          <p:cNvPr id="3" name="Untertitel 2"/>
          <p:cNvSpPr>
            <a:spLocks noGrp="1"/>
          </p:cNvSpPr>
          <p:nvPr>
            <p:ph type="subTitle" idx="1"/>
          </p:nvPr>
        </p:nvSpPr>
        <p:spPr/>
        <p:txBody>
          <a:bodyPr/>
          <a:lstStyle/>
          <a:p>
            <a:endParaRPr lang="de-AT"/>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8763" y="907380"/>
            <a:ext cx="9135187" cy="609088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71" y="0"/>
            <a:ext cx="91440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Z:\Bildarchiv\Logos\Logo Neu\final_unicef_logo_white.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64088" y="399552"/>
            <a:ext cx="3384375" cy="812250"/>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656782" y="399552"/>
            <a:ext cx="3764172" cy="707886"/>
          </a:xfrm>
          <a:prstGeom prst="rect">
            <a:avLst/>
          </a:prstGeom>
        </p:spPr>
        <p:txBody>
          <a:bodyPr wrap="none">
            <a:spAutoFit/>
          </a:bodyPr>
          <a:lstStyle/>
          <a:p>
            <a:pPr algn="ctr">
              <a:spcBef>
                <a:spcPct val="20000"/>
              </a:spcBef>
            </a:pPr>
            <a:r>
              <a:rPr lang="de-AT" sz="4000" dirty="0" smtClean="0">
                <a:solidFill>
                  <a:prstClr val="white"/>
                </a:solidFill>
              </a:rPr>
              <a:t>Wie UNICEF hilft:</a:t>
            </a:r>
            <a:endParaRPr lang="de-AT" sz="4000" dirty="0">
              <a:solidFill>
                <a:prstClr val="white"/>
              </a:solidFill>
            </a:endParaRPr>
          </a:p>
        </p:txBody>
      </p:sp>
      <p:sp>
        <p:nvSpPr>
          <p:cNvPr id="8" name="Textfeld 7"/>
          <p:cNvSpPr txBox="1"/>
          <p:nvPr/>
        </p:nvSpPr>
        <p:spPr>
          <a:xfrm>
            <a:off x="216918" y="1628800"/>
            <a:ext cx="3995042" cy="5062924"/>
          </a:xfrm>
          <a:prstGeom prst="rect">
            <a:avLst/>
          </a:prstGeom>
          <a:scene3d>
            <a:camera prst="orthographicFront"/>
            <a:lightRig rig="threePt" dir="t"/>
          </a:scene3d>
          <a:sp3d prstMaterial="translucentPowder"/>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de-AT" sz="1700" dirty="0"/>
              <a:t>2015 schaffte es UNICEF 22,6 Millionen unter Wasserknappheit leidenden Menschen zu helfen. UNICEF möchte im Jahr 2016 durch seine humanitäre Hilfe 17,3 Millionen Menschen den Zugang zu sauberem Wasser </a:t>
            </a:r>
            <a:r>
              <a:rPr lang="de-AT" sz="1700" dirty="0" smtClean="0"/>
              <a:t>ermöglichen.</a:t>
            </a:r>
          </a:p>
          <a:p>
            <a:r>
              <a:rPr lang="de-AT" sz="1700" dirty="0"/>
              <a:t>Im Zuge der weltweiten Verteilung von sauberem Trinkwasser für alle, implementierte UNICEF die </a:t>
            </a:r>
            <a:r>
              <a:rPr lang="de-AT" sz="1700" i="1" dirty="0"/>
              <a:t>WASH</a:t>
            </a:r>
            <a:r>
              <a:rPr lang="de-AT" sz="1700" dirty="0"/>
              <a:t> (</a:t>
            </a:r>
            <a:r>
              <a:rPr lang="de-AT" sz="1700" i="1" dirty="0" err="1"/>
              <a:t>Water</a:t>
            </a:r>
            <a:r>
              <a:rPr lang="de-AT" sz="1700" i="1" dirty="0"/>
              <a:t>, </a:t>
            </a:r>
            <a:r>
              <a:rPr lang="de-AT" sz="1700" i="1" dirty="0" err="1"/>
              <a:t>Sanitation</a:t>
            </a:r>
            <a:r>
              <a:rPr lang="de-AT" sz="1700" i="1" dirty="0"/>
              <a:t> </a:t>
            </a:r>
            <a:r>
              <a:rPr lang="de-AT" sz="1700" i="1" dirty="0" err="1"/>
              <a:t>and</a:t>
            </a:r>
            <a:r>
              <a:rPr lang="de-AT" sz="1700" i="1" dirty="0"/>
              <a:t> Hygiene</a:t>
            </a:r>
            <a:r>
              <a:rPr lang="de-AT" sz="1700" dirty="0"/>
              <a:t>) Strategie. Die Schwerpunkte dieser Strategie sind Wasserversorgung, die Verbesserung von sanitären Einrichtungen, Hygiene und die Förderung von </a:t>
            </a:r>
            <a:r>
              <a:rPr lang="de-AT" sz="1700" i="1" dirty="0"/>
              <a:t>WASH</a:t>
            </a:r>
            <a:r>
              <a:rPr lang="de-AT" sz="1700" dirty="0"/>
              <a:t>-Programmen an Schulen, Kindergärten und bei humanitären Krisen. </a:t>
            </a:r>
            <a:r>
              <a:rPr lang="de-AT" sz="1700" i="1" dirty="0"/>
              <a:t>WASH</a:t>
            </a:r>
            <a:r>
              <a:rPr lang="de-AT" sz="1700" dirty="0"/>
              <a:t> fördert ebenfalls den Zugang zu sauberen Toiletten, Seifen und Waschmittel in der Arbeit, sanitären Einrichtungen und Schulen. </a:t>
            </a:r>
            <a:endParaRPr lang="de-DE" sz="1700" dirty="0"/>
          </a:p>
        </p:txBody>
      </p:sp>
      <p:sp>
        <p:nvSpPr>
          <p:cNvPr id="4" name="Rechteck 3"/>
          <p:cNvSpPr/>
          <p:nvPr/>
        </p:nvSpPr>
        <p:spPr>
          <a:xfrm>
            <a:off x="7164288" y="6240143"/>
            <a:ext cx="4572000" cy="1261884"/>
          </a:xfrm>
          <a:prstGeom prst="rect">
            <a:avLst/>
          </a:prstGeom>
        </p:spPr>
        <p:txBody>
          <a:bodyPr>
            <a:spAutoFit/>
          </a:bodyPr>
          <a:lstStyle/>
          <a:p>
            <a:r>
              <a:rPr lang="de-AT" sz="800" dirty="0"/>
              <a:t/>
            </a:r>
            <a:br>
              <a:rPr lang="de-AT" sz="800" dirty="0"/>
            </a:br>
            <a:endParaRPr lang="de-AT" sz="800" dirty="0"/>
          </a:p>
          <a:p>
            <a:r>
              <a:rPr lang="de-AT" sz="800" dirty="0">
                <a:solidFill>
                  <a:schemeClr val="bg1"/>
                </a:solidFill>
              </a:rPr>
              <a:t>© UNICEF/UN012111/</a:t>
            </a:r>
            <a:r>
              <a:rPr lang="de-AT" sz="800" dirty="0" err="1">
                <a:solidFill>
                  <a:schemeClr val="bg1"/>
                </a:solidFill>
              </a:rPr>
              <a:t>Sokhin</a:t>
            </a:r>
            <a:endParaRPr lang="de-AT" sz="800" dirty="0">
              <a:solidFill>
                <a:schemeClr val="bg1"/>
              </a:solidFill>
            </a:endParaRPr>
          </a:p>
          <a:p>
            <a:r>
              <a:rPr lang="de-AT" sz="800" dirty="0"/>
              <a:t/>
            </a:r>
            <a:br>
              <a:rPr lang="de-AT" sz="800" dirty="0"/>
            </a:br>
            <a:r>
              <a:rPr lang="de-DE" sz="800" dirty="0"/>
              <a:t/>
            </a:r>
            <a:br>
              <a:rPr lang="de-DE" sz="800" dirty="0"/>
            </a:br>
            <a:r>
              <a:rPr lang="de-DE" dirty="0">
                <a:solidFill>
                  <a:srgbClr val="000000"/>
                </a:solidFill>
                <a:latin typeface="Open Sans"/>
              </a:rPr>
              <a:t/>
            </a:r>
            <a:br>
              <a:rPr lang="de-DE" dirty="0">
                <a:solidFill>
                  <a:srgbClr val="000000"/>
                </a:solidFill>
                <a:latin typeface="Open Sans"/>
              </a:rPr>
            </a:br>
            <a:endParaRPr lang="de-DE" dirty="0"/>
          </a:p>
        </p:txBody>
      </p:sp>
    </p:spTree>
    <p:extLst>
      <p:ext uri="{BB962C8B-B14F-4D97-AF65-F5344CB8AC3E}">
        <p14:creationId xmlns:p14="http://schemas.microsoft.com/office/powerpoint/2010/main" val="795219470"/>
      </p:ext>
    </p:extLst>
  </p:cSld>
  <p:clrMapOvr>
    <a:masterClrMapping/>
  </p:clrMapOvr>
  <p:transition spd="slow">
    <p:cover/>
  </p:transition>
  <p:timing>
    <p:tnLst>
      <p:par>
        <p:cTn id="1" dur="indefinite" restart="never" nodeType="tmRoot"/>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1896</Words>
  <Application>Microsoft Office PowerPoint</Application>
  <PresentationFormat>Bildschirmpräsentation (4:3)</PresentationFormat>
  <Paragraphs>151</Paragraphs>
  <Slides>24</Slides>
  <Notes>1</Notes>
  <HiddenSlides>0</HiddenSlides>
  <MMClips>0</MMClips>
  <ScaleCrop>false</ScaleCrop>
  <HeadingPairs>
    <vt:vector size="4" baseType="variant">
      <vt:variant>
        <vt:lpstr>Design</vt:lpstr>
      </vt:variant>
      <vt:variant>
        <vt:i4>1</vt:i4>
      </vt:variant>
      <vt:variant>
        <vt:lpstr>Folientitel</vt:lpstr>
      </vt:variant>
      <vt:variant>
        <vt:i4>24</vt:i4>
      </vt:variant>
    </vt:vector>
  </HeadingPairs>
  <TitlesOfParts>
    <vt:vector size="25" baseType="lpstr">
      <vt:lpstr>Larissa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KONTAKT</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Hast du gewusst, dass...?</dc:title>
  <dc:creator>Christian Lasser</dc:creator>
  <cp:lastModifiedBy>Christian Lasser</cp:lastModifiedBy>
  <cp:revision>153</cp:revision>
  <cp:lastPrinted>2015-06-18T11:29:24Z</cp:lastPrinted>
  <dcterms:created xsi:type="dcterms:W3CDTF">2015-04-01T13:52:56Z</dcterms:created>
  <dcterms:modified xsi:type="dcterms:W3CDTF">2016-03-31T10:28:17Z</dcterms:modified>
</cp:coreProperties>
</file>